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68"/>
  </p:notesMasterIdLst>
  <p:handoutMasterIdLst>
    <p:handoutMasterId r:id="rId69"/>
  </p:handoutMasterIdLst>
  <p:sldIdLst>
    <p:sldId id="480" r:id="rId2"/>
    <p:sldId id="481" r:id="rId3"/>
    <p:sldId id="908" r:id="rId4"/>
    <p:sldId id="863" r:id="rId5"/>
    <p:sldId id="865" r:id="rId6"/>
    <p:sldId id="866" r:id="rId7"/>
    <p:sldId id="867" r:id="rId8"/>
    <p:sldId id="864" r:id="rId9"/>
    <p:sldId id="902" r:id="rId10"/>
    <p:sldId id="901" r:id="rId11"/>
    <p:sldId id="868" r:id="rId12"/>
    <p:sldId id="869" r:id="rId13"/>
    <p:sldId id="873" r:id="rId14"/>
    <p:sldId id="903" r:id="rId15"/>
    <p:sldId id="845" r:id="rId16"/>
    <p:sldId id="846" r:id="rId17"/>
    <p:sldId id="840" r:id="rId18"/>
    <p:sldId id="848" r:id="rId19"/>
    <p:sldId id="853" r:id="rId20"/>
    <p:sldId id="854" r:id="rId21"/>
    <p:sldId id="855" r:id="rId22"/>
    <p:sldId id="856" r:id="rId23"/>
    <p:sldId id="849" r:id="rId24"/>
    <p:sldId id="851" r:id="rId25"/>
    <p:sldId id="852" r:id="rId26"/>
    <p:sldId id="850" r:id="rId27"/>
    <p:sldId id="857" r:id="rId28"/>
    <p:sldId id="898" r:id="rId29"/>
    <p:sldId id="858" r:id="rId30"/>
    <p:sldId id="859" r:id="rId31"/>
    <p:sldId id="880" r:id="rId32"/>
    <p:sldId id="881" r:id="rId33"/>
    <p:sldId id="882" r:id="rId34"/>
    <p:sldId id="877" r:id="rId35"/>
    <p:sldId id="883" r:id="rId36"/>
    <p:sldId id="879" r:id="rId37"/>
    <p:sldId id="884" r:id="rId38"/>
    <p:sldId id="899" r:id="rId39"/>
    <p:sldId id="888" r:id="rId40"/>
    <p:sldId id="891" r:id="rId41"/>
    <p:sldId id="900" r:id="rId42"/>
    <p:sldId id="889" r:id="rId43"/>
    <p:sldId id="890" r:id="rId44"/>
    <p:sldId id="892" r:id="rId45"/>
    <p:sldId id="885" r:id="rId46"/>
    <p:sldId id="893" r:id="rId47"/>
    <p:sldId id="897" r:id="rId48"/>
    <p:sldId id="894" r:id="rId49"/>
    <p:sldId id="895" r:id="rId50"/>
    <p:sldId id="896" r:id="rId51"/>
    <p:sldId id="904" r:id="rId52"/>
    <p:sldId id="905" r:id="rId53"/>
    <p:sldId id="910" r:id="rId54"/>
    <p:sldId id="911" r:id="rId55"/>
    <p:sldId id="914" r:id="rId56"/>
    <p:sldId id="913" r:id="rId57"/>
    <p:sldId id="919" r:id="rId58"/>
    <p:sldId id="915" r:id="rId59"/>
    <p:sldId id="916" r:id="rId60"/>
    <p:sldId id="918" r:id="rId61"/>
    <p:sldId id="920" r:id="rId62"/>
    <p:sldId id="921" r:id="rId63"/>
    <p:sldId id="917" r:id="rId64"/>
    <p:sldId id="860" r:id="rId65"/>
    <p:sldId id="568" r:id="rId66"/>
    <p:sldId id="570" r:id="rId67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FFFF"/>
    <a:srgbClr val="009900"/>
    <a:srgbClr val="33CCFF"/>
    <a:srgbClr val="0000FF"/>
    <a:srgbClr val="D60093"/>
    <a:srgbClr val="AB7561"/>
    <a:srgbClr val="83347C"/>
    <a:srgbClr val="FF99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0" autoAdjust="0"/>
    <p:restoredTop sz="93792" autoAdjust="0"/>
  </p:normalViewPr>
  <p:slideViewPr>
    <p:cSldViewPr>
      <p:cViewPr varScale="1">
        <p:scale>
          <a:sx n="60" d="100"/>
          <a:sy n="60" d="100"/>
        </p:scale>
        <p:origin x="148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5192"/>
    </p:cViewPr>
  </p:outlin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A6EB47-0DD2-4627-5159-0EF89A54B7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76745-58C2-6FB8-EA93-203BE0CF81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182A351-004E-4DFC-B754-AF01BB34E6C7}" type="datetimeFigureOut">
              <a:rPr lang="en-US"/>
              <a:pPr>
                <a:defRPr/>
              </a:pPr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360A-CBEB-20DB-65EA-672FD5C9E8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A8D3A-7063-9415-CF52-96D57B586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EF84382-9B38-4BF0-A0BD-783B3A9C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1T13:04:31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18319 4502 987 0,'6'1'331'16,"6"6"-326"-16,3-2-4 15,6-1-74-15,-5-3 55 16</inkml:trace>
  <inkml:trace contextRef="#ctx0" brushRef="#br0" timeOffset="1492.02">18477 4466 147 0,'-18'58'74'0,"15"-56"-11"15,1 2-84-15,-2-1 14 16</inkml:trace>
  <inkml:trace contextRef="#ctx0" brushRef="#br0" timeOffset="4875.45">17890 4453 486 0,'-15'38'176'16,"9"-38"-152"-16,0 1 6 15,-1-2 9 1,-1-1 25-16,1 0 10 0,-2-4 13 15,-2 3-3-15,-1 0-13 16,-3 0-7-16,-4 3-15 16,-1 1-5-16,-4 1-13 15,1 2-4-15,-8-2-10 0,-1 1-3 16,-1-1-3 0,0-2-1-16,5 2-1 0,-2-2 1 15,3 3 0-15,-1-2-1 16,-1 2-1-16,1 1-3 0,0-1 1 15,-4 6 0-15,-4-2-1 16,-2-2 4-16,-4 2 2 16,-1-2 0-16,4 3 3 15,0 0-2-15,1 5-7 16,0 0-1-16,0 1-5 16,2 3 0-16,-2 4 2 15,4-1 1-15,3 4 2 16,-1 0-3-16,3 2-1 15,1 0 0-15,2 1-1 16,6 5 2-16,-1-5-1 16,5 4 0-16,4-5-3 15,-1-2 1-15,6 1 5 16,0-2-2-16,5 2 5 0,2 0-2 16,2 0-5-16,2 3 2 15,6 1-2-15,1 1 2 16,6 3 2-16,5-2-1 15,6 1 0-15,3-3 3 16,3 1-1-16,1-2-1 0,-3-3 1 16,1-2-3-1,2-2 0-15,0-1-1 0,3 1 3 16,5-1-2-16,5 0 5 16,4-1-3-16,4-2 5 31,0-4 1-31,1 4-3 0,-1-3 1 0,-2-1-5 15,3 3-2-15,5-4-2 16,5 0 2-16,1 0 0 16,-3-2 0-16,1 0 9 15,-4 1-3-15,2-1-1 16,1 4 4-16,0-1-10 16,3-4 2-16,1 2 3 0,0-2-3 15,-9-2 9-15,4 3 3 16,3-6-4-16,-1-2 3 15,11-2-7-15,-1-1 0 16,-4-2 0-16,1-2-5 16,-5 1 7-16,2 0-2 15,1 1-7-15,-1 1 2 0,-2-3 2 16,-2 0-2-16,-8-3 4 16,2 1 1-16,3 3-8 15,-1-3 2-15,4 0 1 16,-3 1 3-16,-1-3-2 15,-3-1-2-15,-2 0 5 16,-2 0 1 0,-1-5-3-16,2 1 2 0,2-2-9 31,-2-2-1-31,3-3 8 16,-7 3-1-16,-3-6 5 15,-6 0 2-15,-2-2-6 16,-2 0 2-16,-5-2 5 15,0-1-2-15,-10-3 2 0,-1-2 0 16,-7-2 4-16,-3 0-3 16,-2-1 2-16,-5 0 1 15,-1-2-10-15,-5-1-2 0,-5 0 8 16,-3 2-2-16,-6 1-3 16,-3 0 7-16,-8 2-11 15,1-4-2-15,-7 5 7 16,1-2-2-16,-5 3-1 15,0 2 1-15,-1 1 0 16,-3 4-3-16,3 3 3 16,-6 0-3-16,-3-1-3 15,-1 3-1-15,-6-1 7 16,2 2 0-16,-2 1-3 16,3 1 1-16,0 3-5 0,-4-3-1 15,-2 6 8-15,0-3-1 16,-7 1-2-16,4 2 4 15,0 2-3-15,-1 1 1 16,3 2-2-16,0 4-1 16,-4-1 1-16,-2 0-2 15,0 6 5 1,0-1-1-16,-1 1-7 0,5 1 2 0,2 3 3 16,2-4 0-16,-1 3 0 15,1 3 1-15,-2-5-2 16,0 6 0-16,1-1 3 15,2-4-2-15,4 5-3 16,2-4 1-16,1 2 5 16,2 0 1-16,-6-4-2 15,3 0-1-15,-4 1-7 16,-1 0-1-16,4 3 8 16,0 5-3-16,2 0-13 15,1 4-6-15,1-2-11 0,-2-3-7 16,5 1 10-16,3-2-2 15,3 0-14-15,4-2-8 16,3-3 33-16</inkml:trace>
  <inkml:trace contextRef="#ctx0" brushRef="#br0" timeOffset="7152.11">12679 5515 813 0,'-58'32'297'0,"57"-33"-246"15,1 0-20-15,0-3-17 16,0 3-4-16,-1 0 2 16,0 0 3-16,0 0 10 15,-1 0 8-15,2-3 6 16,-3-9-1-16,-13-32 1 15,9 29-5-15,-2 0-2 16,-3-3 5-16,-1 0-9 16,-2-1-5-16,-4-3-6 0,-1 0-4 15,-7-6-6-15,-5 0 6 16,-1-3-7-16,-4 2 0 16,-2-2 6-1,1 3-6-15,2-2 5 0,-3 1 0 16,1-1-6-16,0 1 10 0,-5-1 0 31,1-2-9-31,-10-2 12 0,-4-1-10 0,-1-4 3 16,-2-1 4-16,2 1-15 15,3 0 6 1,-1 5 1-16,0 1-1 0,-6 0 7 16,-5-1-3-16,-3 2-3 15,-1-1-2-15,1 3 1 16,2 1 2-16,-1-4 0 15,-4 1 1-15,-5-3 2 16,-3 3-9-16,-3 1 0 16,3 4 6-16,-3 2-11 15,-4 1 3-15,-8 4 5 0,0 1-5 16,2 4 1-16,3 3 1 16,-2 0-3-16,-2 1-1 15,-3 0 7-15,-2 0 0 16,7 3-6-16,-5 0 2 0,-4 0 2 31,-1 0 0-31,1-1 2 0,7 0 0 0,-2 1 0 16,-3 2 1-16,-1-3 0 15,23 1 3 1,39 5 3-16,0 0-3 0,-106-13 1 16,-1-3 0-16,-2 4-5 15,52 7 0-15,-7-1-4 31,0-1 0-31,1 0-2 16,1 1 1-16,0-1 4 16,-2 3-4-16,0 1 1 15,-2 2-2-15,5 1-1 0,-2 1 4 16,-6-1-2-16,32 0 1 31,39 3-1-31,-2 0-1 0,-114-1 2 0,8 1-2 16,4 3 2-16,46 4-4 15,5-1 2-15,-9 2 2 16,2 2-3-16,-6 2 2 16,9 3 0-16,3-2-3 0,3 2 2 15,-2-1 1-15,-1 0-1 16,7 0 3-16,7 1 2 16,2 1 0-16,-7-3-4 15,-1 1 0-15,3 2-7 16,1 3 1-16,15 0 5 15,-1 2 0-15,-3-1 6 16,-3-2-1-16,-1 5-9 16,0 0 0-16,6 2 3 15,7 3 3-15,7 1-1 16,-1 2 4-16,-2 1-7 0,-3-1-4 16,-2-2 8-1,1 1-5-15,6 0 7 16,3-1 1-16,5 1-8 0,0-1 2 15,2-1-2-15,-1-1 0 16,-5 2 2-16,-4-2-3 16,0 0-1-16,0 3 1 0,5-2 4 15,3 1 1-15,6 1-2 16,2 2 2-16,2 0 4 16,0 1-1-16,1 0 4 15,-4-4-5-15,-6-3-8 16,5 1 6-16,0-4-5 15,4 1 3-15,5-2 7 16,0-1-3-16,5 1-2 16,1-4 0-16,2 5 0 15,1 0-2-15,1-1 1 16,3 2 2-16,2-3-6 16,2-2 2-16,3-1 6 15,0-5 0-15,3-2-6 0,-1 1 3 16,3-5 0-16,-1 2-2 15,2-2 2-15,0-1 0 16,-1-3-28-16,1-2-25 16,3-1 304-16,0 0-206 15</inkml:trace>
  <inkml:trace contextRef="#ctx0" brushRef="#br0" timeOffset="8197.34">3008 4821 760 0,'37'29'264'16,"-38"-33"-247"-16,1 1-5 15,-1 1-9-15,1 0-4 16,0 1 28-16,0 1 10 0,0-1 21 16,0 0 7-16,0 0-15 31,0 1-9-31,0 0-14 15,0 0 1-15,0 0-6 16,1 4 3-16,6 13 1 16,11 34-3-16,-17-26-4 15,1 1-5-15,-1 3-9 16,-2 2-2-16,-3-2 4 16,-1 4 0-16,-1 0-2 15,2 1 3-15,-3 0-7 16,3-6 1-16,1-1 0 0,-1-3-1 15,3-7-1-15,1 3 0 16,0-6 5-16,0-3-6 16,1-3 3-16,1-2 3 15,1-3-5-15,0-1 5 16,1-1 1-16,2-3-3 0,-2 0 10 16,4-1 4-16,0 0-7 15,2 0 4-15,2 0-6 16,-2-3-4-16,8 2 7 15,-2-1-4-15,3 0-8 16,3-2 2-16,-1 0 0 16,4-3 2-16,7-2 8 15,-1 1 3-15,7-5-8 16,1-1 9-16,-2-3-2 16,5-1-4-16,-7-3 13 15,0-1-5-15,-1-1-4 16,-2 1 4-16,1 1-13 15,-4 3-1-15,-6 7 0 16,-1 2-1-16,-7 7 12 0,-2 3-4 16,-4 3-1-16,-4 2 3 15,-3 2-4-15,1 3 2 16,-6 1-1-16,2 1-3 16,-5 2-19-16,1 0-32 0,-3-3 32 15</inkml:trace>
  <inkml:trace contextRef="#ctx0" brushRef="#br1" timeOffset="18841.82">17739 6531 511 0,'-30'-1'185'0,"-5"1"-154"31,0 4 7-31,-4 2 10 16,-4-1 9-16,-3 3 5 15,0 2-3-15,-5 1-9 16,-3 3-8-16,-1 2-5 16,-5 0-7-16,3 0-6 0,2 3-4 15,4-2-8-15,4 2 3 16,-2 1 0-16,3-2-2 16,1 3 3-16,5 1 0 0,-1 2-3 15,2 0 0-15,0 2 0 16,1 3-1-16,7 1 2 15,5 3-2-15,8 3-3 16,4 4-2-16,5 1-3 16,3 4 5-16,4 1-1 15,3-2-2-15,6 3 0 16,3-1-1-16,4 2-3 16,3 3 5-16,11 3-2 15,2-1-3-15,11-5 3 16,3-1-3-16,1-9 1 15,4-2 3-15,6-5 2 16,1 2 4-16,9-1 2 16,4 0-4-16,5-3 2 15,4-2-1-15,-1-5-4 16,1 0 0-16,5-4-6 0,4-2 2 16,6-1 3-16,1-5-1 15,0-2 5-15,3-1-9 16,4-4 2-16,0 2 2 15,2-7-3-15,1-2 0 16,1-1-1-16,4-4-2 0,0-1 3 16,-3-2-2-16,-3 3-1 15,0-3 3-15,5 0-2 16,-1 0 2-16,2-7 1 16,-5 3-3-16,3-2 0 15,-3 0-1-15,-4-2 2 16,1-2-1-16,-5 1 0 15,1-3 1-15,-5 0-5 16,-6-1 9-16,-11-3-8 16,-5 1 8-16,-10-4 3 15,-4-2-10-15,-8-8 14 16,-6-3-10-16,-10-3 3 16,-4-2 8-16,-13 1-8 15,-5 1 10-15,-12 2 1 0,-12 1-1 16,-7 0-4-16,-7-1-2 15,-10-3-6-15,-1-1-7 16,-8 0 7-16,-1-3-4 16,-1 6 0-16,0 1 0 15,-5 4 0-15,-3 0-1 16,-5 2-1-16,-4-4 7 0,-3 3-10 16,-5-3 9-16,2 2-1 15,-1 8-9-15,-3 1 9 16,-3 4-2-16,0 5-5 15,-1-2 12 1,0 6-3-16,2 3-9 0,3 0 12 16,-7 0-12-16,-3 3 7 15,0-1 1-15,-3 3-6 16,5 0 5-16,0 3-1 16,-1 0-1-16,-2 1 2 15,2 3 2-15,1 3-10 16,1 1 10-16,5 1-4 15,-7 2 2-15,3 1 8 0,0 6-10 16,0 3 2-16,6 2-2 16,2 1-2-16,2-1 6 15,-1 3-6-15,2 3-3 16,6 5 4-16,0 1 1 16,6 6 1-16,2 1 2 0,-1 5-5 15,4 0-28-15,7 3-46 16,1-5 49-16</inkml:trace>
  <inkml:trace contextRef="#ctx0" brushRef="#br1" timeOffset="22401.4">12592 6266 590 0,'32'69'284'0,"-32"-69"-59"16,0-1-180-16,2 0-37 15,-2 0 2-15,0 1-10 16,0 0 3-16,0 0-1 16,0 0-2-16,-1 0 7 15,0 4 1-15,-5 18 5 16,-14 37-1 0,5-23 0-16,-6 3-4 0,-8 11-1 15,-3 3-4-15,-10 1-3 16,-4 3 3-16,-6-1-2 15,-3-1-1-15,-2 6 2 0,1 2-2 16,-1-1 0-16,-4 1 7 16,-3-9 1-16,-1-6 6 15,0-8 7-15,3-5 0 0,4-6 2 16,2 1-2-16,-3-4-8 16,5-2 0-16,-6-3-3 15,-4-6-6-15,1 1 3 31,-6-3-2-31,3-3-3 0,3 1 3 0,-3-4-5 16,-1 2 0-16,-7 0-2 16,-2-4 0-16,1 2 2 15,-1-4 1-15,5 4 2 16,-3-1-3-16,-4-1 2 16,2-3-1-16,1 1-2 15,1 0 4-15,6 3-4 16,-2-1 1-16,-2-4 3 15,-1-1-4-15,-3-3 4 0,5-1-2 16,5-5 0-16,4 0 3 16,3-3-4-16,1-1 4 15,-1-3 6-15,-3-3-2 32,2-2 6-32,3 0 2 0,5 1-8 0,3-1 4 0,2 0-4 15,1-1-3-15,5 1 2 16,-3-1-7-16,0-2 1 15,0 0-4-15,1-3 3 16,2-3 0-16,3 2 1 16,2-3 6-1,1-4-7 1,0 3 8-16,3-3-5 16,1 3-1-16,-1 3 1 15,4-2-5-15,-2 3 2 16,0-1-3-16,5 3 3 15,-5 2 2-15,3 1-1 16,1 1-1-16,2 0-3 16,1 0 4-16,3 2-3 15,0-3 2-15,2 0 7 0,1 2-7 16,-1-1 10-16,3 3-4 16,2 0-1-16,3-1 1 15,1-1-4-15,2-2 2 16,2 2 1-16,3 0 1 15,-1 4 1-15,2 2 2 0,-1 0-10 16,2 2 8-16,0 3-4 16,-2 3-3-16,2 1 6 15,-1 4-10-15,0 0 1 16,1 1 4-16,0 0-2 16,0 0 4-16,0 0-5 15,0-1 4-15,0 1-5 16,0 0 3-16,0 1 4 15,0 0-9-15,0 0 6 0,0 0-14 16,0 0-26-16,-1 10-20 16,-15 42 32-16</inkml:trace>
  <inkml:trace contextRef="#ctx0" brushRef="#br1" timeOffset="23953.21">8265 6792 363 0,'1'6'158'0,"-1"2"-58"16,0-2-94-16,-1 0-6 16,1 2-1-16,0-5 17 15,0-1 48-15,1-2 58 16,-1-1 22-16,0 0 7 0,0 0-36 15,0 0-43 1,0 0-18-16,0-5-12 0,0-5-2 16,7-35-14-16,-5 32 3 15,-2 0-10-15,0-3-2 16,-2-2-3-16,2-1-1 16,0-3-2-16,-1-1-1 15,-2-3 5-15,0 1-9 0,2-2 8 16,0 1-5-16,1 2-2 15,0 1-3-15,0 1-6 16,0 3 5-16,0 2-5 16,-3 1 3-16,3 5 5 15,-3 1-10-15,3 3 8 16,1-1-3-16,-1 1-4 16,4 0 8-16,-2 2-4 15,1 1-1-15,1 1 2 16,-4 0-1-16,4 2-2 15,-4 1 1-15,0 1-2 16,0 0 1-16,0 0 1 16,0 0-1-16,0 3 2 15,5 11-4-15,19 38-3 0,-17-35 13 16,3 3-4-16,3 2-1 16,0-5 10-16,3 2-11 15,1-4 10-15,4 1-1 16,2-2-2-16,-2 0 15 15,8 2-11-15,-1 2 0 0,0-2-4 16,1 3-4-16,-1 0-2 16,-1-2 1-16,-3 3-3 15,-2-3 0-15,0 0 1 16,-3-2-1-16,-1-2 2 16,-1-1-7-16,-5-2 3 15,0 2 12 1,-6-4-2-16,3-1 8 0,-2-1 8 15,-2 1-8-15,-2-3 13 16,0 0-6-16,-5-3-8 16,2-1 10-16,0 0-13 15,0 0 3-15,0 0-2 16,0 0-9-16,0-1-3 16,0 0-6-16,0 0-42 0,0 0-32 15,0 0 38-15,0 0 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1T13:04:31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18319 4502 987 0,'6'1'331'16,"6"6"-326"-16,3-2-4 15,6-1-74-15,-5-3 55 16</inkml:trace>
  <inkml:trace contextRef="#ctx0" brushRef="#br0" timeOffset="1492.02">18477 4466 147 0,'-18'58'74'0,"15"-56"-11"15,1 2-84-15,-2-1 14 16</inkml:trace>
  <inkml:trace contextRef="#ctx0" brushRef="#br0" timeOffset="4875.45">17890 4453 486 0,'-15'38'176'16,"9"-38"-152"-16,0 1 6 15,-1-2 9 1,-1-1 25-16,1 0 10 0,-2-4 13 15,-2 3-3-15,-1 0-13 16,-3 0-7-16,-4 3-15 16,-1 1-5-16,-4 1-13 15,1 2-4-15,-8-2-10 0,-1 1-3 16,-1-1-3 0,0-2-1-16,5 2-1 0,-2-2 1 15,3 3 0-15,-1-2-1 16,-1 2-1-16,1 1-3 0,0-1 1 15,-4 6 0-15,-4-2-1 16,-2-2 4-16,-4 2 2 16,-1-2 0-16,4 3 3 15,0 0-2-15,1 5-7 16,0 0-1-16,0 1-5 16,2 3 0-16,-2 4 2 15,4-1 1-15,3 4 2 16,-1 0-3-16,3 2-1 15,1 0 0-15,2 1-1 16,6 5 2-16,-1-5-1 16,5 4 0-16,4-5-3 15,-1-2 1-15,6 1 5 16,0-2-2-16,5 2 5 0,2 0-2 16,2 0-5-16,2 3 2 15,6 1-2-15,1 1 2 16,6 3 2-16,5-2-1 15,6 1 0-15,3-3 3 16,3 1-1-16,1-2-1 0,-3-3 1 16,1-2-3-1,2-2 0-15,0-1-1 0,3 1 3 16,5-1-2-16,5 0 5 16,4-1-3-16,4-2 5 31,0-4 1-31,1 4-3 0,-1-3 1 0,-2-1-5 15,3 3-2-15,5-4-2 16,5 0 2-16,1 0 0 16,-3-2 0-16,1 0 9 15,-4 1-3-15,2-1-1 16,1 4 4-16,0-1-10 16,3-4 2-16,1 2 3 0,0-2-3 15,-9-2 9-15,4 3 3 16,3-6-4-16,-1-2 3 15,11-2-7-15,-1-1 0 16,-4-2 0-16,1-2-5 16,-5 1 7-16,2 0-2 15,1 1-7-15,-1 1 2 0,-2-3 2 16,-2 0-2-16,-8-3 4 16,2 1 1-16,3 3-8 15,-1-3 2-15,4 0 1 16,-3 1 3-16,-1-3-2 15,-3-1-2-15,-2 0 5 16,-2 0 1 0,-1-5-3-16,2 1 2 0,2-2-9 31,-2-2-1-31,3-3 8 16,-7 3-1-16,-3-6 5 15,-6 0 2-15,-2-2-6 16,-2 0 2-16,-5-2 5 15,0-1-2-15,-10-3 2 0,-1-2 0 16,-7-2 4-16,-3 0-3 16,-2-1 2-16,-5 0 1 15,-1-2-10-15,-5-1-2 0,-5 0 8 16,-3 2-2-16,-6 1-3 16,-3 0 7-16,-8 2-11 15,1-4-2-15,-7 5 7 16,1-2-2-16,-5 3-1 15,0 2 1-15,-1 1 0 16,-3 4-3-16,3 3 3 16,-6 0-3-16,-3-1-3 15,-1 3-1-15,-6-1 7 16,2 2 0-16,-2 1-3 16,3 1 1-16,0 3-5 0,-4-3-1 15,-2 6 8-15,0-3-1 16,-7 1-2-16,4 2 4 15,0 2-3-15,-1 1 1 16,3 2-2-16,0 4-1 16,-4-1 1-16,-2 0-2 15,0 6 5 1,0-1-1-16,-1 1-7 0,5 1 2 0,2 3 3 16,2-4 0-16,-1 3 0 15,1 3 1-15,-2-5-2 16,0 6 0-16,1-1 3 15,2-4-2-15,4 5-3 16,2-4 1-16,1 2 5 16,2 0 1-16,-6-4-2 15,3 0-1-15,-4 1-7 16,-1 0-1-16,4 3 8 16,0 5-3-16,2 0-13 15,1 4-6-15,1-2-11 0,-2-3-7 16,5 1 10-16,3-2-2 15,3 0-14-15,4-2-8 16,3-3 33-16</inkml:trace>
  <inkml:trace contextRef="#ctx0" brushRef="#br0" timeOffset="7152.11">12679 5515 813 0,'-58'32'297'0,"57"-33"-246"15,1 0-20-15,0-3-17 16,0 3-4-16,-1 0 2 16,0 0 3-16,0 0 10 15,-1 0 8-15,2-3 6 16,-3-9-1-16,-13-32 1 15,9 29-5-15,-2 0-2 16,-3-3 5-16,-1 0-9 16,-2-1-5-16,-4-3-6 0,-1 0-4 15,-7-6-6-15,-5 0 6 16,-1-3-7-16,-4 2 0 16,-2-2 6-1,1 3-6-15,2-2 5 0,-3 1 0 16,1-1-6-16,0 1 10 0,-5-1 0 31,1-2-9-31,-10-2 12 0,-4-1-10 0,-1-4 3 16,-2-1 4-16,2 1-15 15,3 0 6 1,-1 5 1-16,0 1-1 0,-6 0 7 16,-5-1-3-16,-3 2-3 15,-1-1-2-15,1 3 1 16,2 1 2-16,-1-4 0 15,-4 1 1-15,-5-3 2 16,-3 3-9-16,-3 1 0 16,3 4 6-16,-3 2-11 15,-4 1 3-15,-8 4 5 0,0 1-5 16,2 4 1-16,3 3 1 16,-2 0-3-16,-2 1-1 15,-3 0 7-15,-2 0 0 16,7 3-6-16,-5 0 2 0,-4 0 2 31,-1 0 0-31,1-1 2 0,7 0 0 0,-2 1 0 16,-3 2 1-16,-1-3 0 15,23 1 3 1,39 5 3-16,0 0-3 0,-106-13 1 16,-1-3 0-16,-2 4-5 15,52 7 0-15,-7-1-4 31,0-1 0-31,1 0-2 16,1 1 1-16,0-1 4 16,-2 3-4-16,0 1 1 15,-2 2-2-15,5 1-1 0,-2 1 4 16,-6-1-2-16,32 0 1 31,39 3-1-31,-2 0-1 0,-114-1 2 0,8 1-2 16,4 3 2-16,46 4-4 15,5-1 2-15,-9 2 2 16,2 2-3-16,-6 2 2 16,9 3 0-16,3-2-3 0,3 2 2 15,-2-1 1-15,-1 0-1 16,7 0 3-16,7 1 2 16,2 1 0-16,-7-3-4 15,-1 1 0-15,3 2-7 16,1 3 1-16,15 0 5 15,-1 2 0-15,-3-1 6 16,-3-2-1-16,-1 5-9 16,0 0 0-16,6 2 3 15,7 3 3-15,7 1-1 16,-1 2 4-16,-2 1-7 0,-3-1-4 16,-2-2 8-1,1 1-5-15,6 0 7 16,3-1 1-16,5 1-8 0,0-1 2 15,2-1-2-15,-1-1 0 16,-5 2 2-16,-4-2-3 16,0 0-1-16,0 3 1 0,5-2 4 15,3 1 1-15,6 1-2 16,2 2 2-16,2 0 4 16,0 1-1-16,1 0 4 15,-4-4-5-15,-6-3-8 16,5 1 6-16,0-4-5 15,4 1 3-15,5-2 7 16,0-1-3-16,5 1-2 16,1-4 0-16,2 5 0 15,1 0-2-15,1-1 1 16,3 2 2-16,2-3-6 16,2-2 2-16,3-1 6 15,0-5 0-15,3-2-6 0,-1 1 3 16,3-5 0-16,-1 2-2 15,2-2 2-15,0-1 0 16,-1-3-28-16,1-2-25 16,3-1 304-16,0 0-206 15</inkml:trace>
  <inkml:trace contextRef="#ctx0" brushRef="#br0" timeOffset="8197.34">3008 4821 760 0,'37'29'264'16,"-38"-33"-247"-16,1 1-5 15,-1 1-9-15,1 0-4 16,0 1 28-16,0 1 10 0,0-1 21 16,0 0 7-16,0 0-15 31,0 1-9-31,0 0-14 15,0 0 1-15,0 0-6 16,1 4 3-16,6 13 1 16,11 34-3-16,-17-26-4 15,1 1-5-15,-1 3-9 16,-2 2-2-16,-3-2 4 16,-1 4 0-16,-1 0-2 15,2 1 3-15,-3 0-7 16,3-6 1-16,1-1 0 0,-1-3-1 15,3-7-1-15,1 3 0 16,0-6 5-16,0-3-6 16,1-3 3-16,1-2 3 15,1-3-5-15,0-1 5 16,1-1 1-16,2-3-3 0,-2 0 10 16,4-1 4-16,0 0-7 15,2 0 4-15,2 0-6 16,-2-3-4-16,8 2 7 15,-2-1-4-15,3 0-8 16,3-2 2-16,-1 0 0 16,4-3 2-16,7-2 8 15,-1 1 3-15,7-5-8 16,1-1 9-16,-2-3-2 16,5-1-4-16,-7-3 13 15,0-1-5-15,-1-1-4 16,-2 1 4-16,1 1-13 15,-4 3-1-15,-6 7 0 16,-1 2-1-16,-7 7 12 0,-2 3-4 16,-4 3-1-16,-4 2 3 15,-3 2-4-15,1 3 2 16,-6 1-1-16,2 1-3 16,-5 2-19-16,1 0-32 0,-3-3 32 15</inkml:trace>
  <inkml:trace contextRef="#ctx0" brushRef="#br1" timeOffset="18841.82">17739 6531 511 0,'-30'-1'185'0,"-5"1"-154"31,0 4 7-31,-4 2 10 16,-4-1 9-16,-3 3 5 15,0 2-3-15,-5 1-9 16,-3 3-8-16,-1 2-5 16,-5 0-7-16,3 0-6 0,2 3-4 15,4-2-8-15,4 2 3 16,-2 1 0-16,3-2-2 16,1 3 3-16,5 1 0 0,-1 2-3 15,2 0 0-15,0 2 0 16,1 3-1-16,7 1 2 15,5 3-2-15,8 3-3 16,4 4-2-16,5 1-3 16,3 4 5-16,4 1-1 15,3-2-2-15,6 3 0 16,3-1-1-16,4 2-3 16,3 3 5-16,11 3-2 15,2-1-3-15,11-5 3 16,3-1-3-16,1-9 1 15,4-2 3-15,6-5 2 16,1 2 4-16,9-1 2 16,4 0-4-16,5-3 2 15,4-2-1-15,-1-5-4 16,1 0 0-16,5-4-6 0,4-2 2 16,6-1 3-16,1-5-1 15,0-2 5-15,3-1-9 16,4-4 2-16,0 2 2 15,2-7-3-15,1-2 0 16,1-1-1-16,4-4-2 0,0-1 3 16,-3-2-2-16,-3 3-1 15,0-3 3-15,5 0-2 16,-1 0 2-16,2-7 1 16,-5 3-3-16,3-2 0 15,-3 0-1-15,-4-2 2 16,1-2-1-16,-5 1 0 15,1-3 1-15,-5 0-5 16,-6-1 9-16,-11-3-8 16,-5 1 8-16,-10-4 3 15,-4-2-10-15,-8-8 14 16,-6-3-10-16,-10-3 3 16,-4-2 8-16,-13 1-8 15,-5 1 10-15,-12 2 1 0,-12 1-1 16,-7 0-4-16,-7-1-2 15,-10-3-6-15,-1-1-7 16,-8 0 7-16,-1-3-4 16,-1 6 0-16,0 1 0 15,-5 4 0-15,-3 0-1 16,-5 2-1-16,-4-4 7 0,-3 3-10 16,-5-3 9-16,2 2-1 15,-1 8-9-15,-3 1 9 16,-3 4-2-16,0 5-5 15,-1-2 12 1,0 6-3-16,2 3-9 0,3 0 12 16,-7 0-12-16,-3 3 7 15,0-1 1-15,-3 3-6 16,5 0 5-16,0 3-1 16,-1 0-1-16,-2 1 2 15,2 3 2-15,1 3-10 16,1 1 10-16,5 1-4 15,-7 2 2-15,3 1 8 0,0 6-10 16,0 3 2-16,6 2-2 16,2 1-2-16,2-1 6 15,-1 3-6-15,2 3-3 16,6 5 4-16,0 1 1 16,6 6 1-16,2 1 2 0,-1 5-5 15,4 0-28-15,7 3-46 16,1-5 49-16</inkml:trace>
  <inkml:trace contextRef="#ctx0" brushRef="#br1" timeOffset="22401.4">12592 6266 590 0,'32'69'284'0,"-32"-69"-59"16,0-1-180-16,2 0-37 15,-2 0 2-15,0 1-10 16,0 0 3-16,0 0-1 16,0 0-2-16,-1 0 7 15,0 4 1-15,-5 18 5 16,-14 37-1 0,5-23 0-16,-6 3-4 0,-8 11-1 15,-3 3-4-15,-10 1-3 16,-4 3 3-16,-6-1-2 15,-3-1-1-15,-2 6 2 0,1 2-2 16,-1-1 0-16,-4 1 7 16,-3-9 1-16,-1-6 6 15,0-8 7-15,3-5 0 0,4-6 2 16,2 1-2-16,-3-4-8 16,5-2 0-16,-6-3-3 15,-4-6-6-15,1 1 3 31,-6-3-2-31,3-3-3 0,3 1 3 0,-3-4-5 16,-1 2 0-16,-7 0-2 16,-2-4 0-16,1 2 2 15,-1-4 1-15,5 4 2 16,-3-1-3-16,-4-1 2 16,2-3-1-16,1 1-2 15,1 0 4-15,6 3-4 16,-2-1 1-16,-2-4 3 15,-1-1-4-15,-3-3 4 0,5-1-2 16,5-5 0-16,4 0 3 16,3-3-4-16,1-1 4 15,-1-3 6-15,-3-3-2 32,2-2 6-32,3 0 2 0,5 1-8 0,3-1 4 0,2 0-4 15,1-1-3-15,5 1 2 16,-3-1-7-16,0-2 1 15,0 0-4-15,1-3 3 16,2-3 0-16,3 2 1 16,2-3 6-1,1-4-7 1,0 3 8-16,3-3-5 16,1 3-1-16,-1 3 1 15,4-2-5-15,-2 3 2 16,0-1-3-16,5 3 3 15,-5 2 2-15,3 1-1 16,1 1-1-16,2 0-3 16,1 0 4-16,3 2-3 15,0-3 2-15,2 0 7 0,1 2-7 16,-1-1 10-16,3 3-4 16,2 0-1-16,3-1 1 15,1-1-4-15,2-2 2 16,2 2 1-16,3 0 1 15,-1 4 1-15,2 2 2 0,-1 0-10 16,2 2 8-16,0 3-4 16,-2 3-3-16,2 1 6 15,-1 4-10-15,0 0 1 16,1 1 4-16,0 0-2 16,0 0 4-16,0 0-5 15,0-1 4-15,0 1-5 16,0 0 3-16,0 1 4 15,0 0-9-15,0 0 6 0,0 0-14 16,0 0-26-16,-1 10-20 16,-15 42 32-16</inkml:trace>
  <inkml:trace contextRef="#ctx0" brushRef="#br1" timeOffset="23953.21">8265 6792 363 0,'1'6'158'0,"-1"2"-58"16,0-2-94-16,-1 0-6 16,1 2-1-16,0-5 17 15,0-1 48-15,1-2 58 16,-1-1 22-16,0 0 7 0,0 0-36 15,0 0-43 1,0 0-18-16,0-5-12 0,0-5-2 16,7-35-14-16,-5 32 3 15,-2 0-10-15,0-3-2 16,-2-2-3-16,2-1-1 16,0-3-2-16,-1-1-1 15,-2-3 5-15,0 1-9 0,2-2 8 16,0 1-5-16,1 2-2 15,0 1-3-15,0 1-6 16,0 3 5-16,0 2-5 16,-3 1 3-16,3 5 5 15,-3 1-10-15,3 3 8 16,1-1-3-16,-1 1-4 16,4 0 8-16,-2 2-4 15,1 1-1-15,1 1 2 16,-4 0-1-16,4 2-2 15,-4 1 1-15,0 1-2 16,0 0 1-16,0 0 1 16,0 0-1-16,0 3 2 15,5 11-4-15,19 38-3 0,-17-35 13 16,3 3-4-16,3 2-1 16,0-5 10-16,3 2-11 15,1-4 10-15,4 1-1 16,2-2-2-16,-2 0 15 15,8 2-11-15,-1 2 0 0,0-2-4 16,1 3-4-16,-1 0-2 16,-1-2 1-16,-3 3-3 15,-2-3 0-15,0 0 1 16,-3-2-1-16,-1-2 2 16,-1-1-7-16,-5-2 3 15,0 2 12 1,-6-4-2-16,3-1 8 0,-2-1 8 15,-2 1-8-15,-2-3 13 16,0 0-6-16,-5-3-8 16,2-1 10-16,0 0-13 15,0 0 3-15,0 0-2 16,0 0-9-16,0-1-3 16,0 0-6-16,0 0-42 0,0 0-32 15,0 0 38-15,0 0 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8B1CE3C6-0BDB-43B5-CDB7-07519AEA9B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B2AB7F89-43BC-6661-B502-F79BB954AB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656B2A7-0CD9-C468-DA54-3BBF76A47C0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3" name="Rectangle 5">
            <a:extLst>
              <a:ext uri="{FF2B5EF4-FFF2-40B4-BE49-F238E27FC236}">
                <a16:creationId xmlns:a16="http://schemas.microsoft.com/office/drawing/2014/main" id="{20A94FC4-A683-F769-0EE5-10921D26E6A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9300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7334" name="Rectangle 6">
            <a:extLst>
              <a:ext uri="{FF2B5EF4-FFF2-40B4-BE49-F238E27FC236}">
                <a16:creationId xmlns:a16="http://schemas.microsoft.com/office/drawing/2014/main" id="{4CE3D363-2E23-2F79-FE2A-DE6CAF6CBC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7335" name="Rectangle 7">
            <a:extLst>
              <a:ext uri="{FF2B5EF4-FFF2-40B4-BE49-F238E27FC236}">
                <a16:creationId xmlns:a16="http://schemas.microsoft.com/office/drawing/2014/main" id="{9B4AB0A6-A026-3A71-89BE-0AE5E0DFF6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B195E-403B-49CA-9CA6-570FCBB417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92375AE-75D1-A508-485B-525FF0ECAAFD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3" name="Rectangle 8">
              <a:extLst>
                <a:ext uri="{FF2B5EF4-FFF2-40B4-BE49-F238E27FC236}">
                  <a16:creationId xmlns:a16="http://schemas.microsoft.com/office/drawing/2014/main" id="{93B57BFA-038A-F742-6E4E-E82389F153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6528C358-4410-F4D9-766C-186EEB5738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rgbClr val="90D75B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C567BA5B-2A89-A0E2-D06E-AE7124E8E0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76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10DB82-9C1D-50E3-987A-7388FD58F8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05FCAE4-3653-DE08-04DC-DCA2FB30CB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3FE068E-CA8E-7CBD-2A53-62F03A6167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21E40-A034-48EF-8DFD-5EAAC75003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932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5593F-29F7-63EE-5358-504978808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0844A3-A721-AB12-59D9-C1116620DF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E37B3-FCFC-6BD6-3926-98045EE443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3E225-91A8-45FD-8CE4-314CBDB2F8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25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DE73C9-82E7-BF72-ECF5-84058B57E0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F52424-424A-EBAC-13FC-E200487CCA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4B234F-F29A-EC30-5EAC-BC92F2A09D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EAF7D-42A8-4B30-B2D2-C073755AA76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5275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866F23-0E37-AD9E-2E05-61AD370D7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F4047B-E991-EC01-E17A-4B00E9912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4B4795-F1C2-5370-DEC2-A8A91AB675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14250-DC76-44FA-9292-2315514BA64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23183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89008-BE68-16FC-5A6F-368F0EB0F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E445E-373F-C961-7407-E72716782B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939E35-D79F-9CE5-7FBA-9674D6595F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02A0A-6459-467A-B0CB-D9DAECD625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71648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9D959A-AF07-98CA-69A8-C305690CEF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0B0E14-2F00-104F-17B3-AF9346B9F6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F0E933-F7A0-BCE3-6AEB-69ABDEE737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26FBF-B42D-467D-A498-CC14225BE66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480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7813"/>
            <a:ext cx="8568952" cy="702915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61662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21D246-9AA7-64D2-2AF6-83A1E10F2F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93BD0F-16E9-64EC-05F7-5B62193342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59F048-FAF5-46A3-59B2-D59DA4EAF4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FAF61-6C4F-45BD-8D81-97A4593AAE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283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  <a:p>
            <a:pPr lvl="4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3FBD62-8635-A5B3-6D11-18037AEAFE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2725" y="6657975"/>
            <a:ext cx="2133600" cy="1793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9E010E-6B92-FA12-D399-A1A70464B5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403350" y="6657975"/>
            <a:ext cx="6264275" cy="2460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031600-E663-B2AD-1E18-D61FC6129D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69088"/>
            <a:ext cx="2133600" cy="1889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F4964-4D72-4358-AB8A-09A69D8EA5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478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93875-BAFF-A5C8-6522-D02C1D2144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9D0010-68A6-1706-8118-05C94116E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28A558-4F27-9A11-CF97-4414FF1CD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523AC-760C-4E8F-A79B-7FA7E66826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5929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A5F3-02D1-A0B3-8F5E-95566FA183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F5AE97-466C-A908-1B0D-624AE1E80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4ACFB-4585-7F14-F8D2-58826DF53F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6D8B7-F161-4780-A66E-E68230D2E07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3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5F77501-59A0-46CA-4ED0-90AE9DBE09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B93EB03-184A-D6F3-7390-3DFF6C510C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D2976E-4741-69B7-70C6-B0FFCE3CE1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C8B19-2F51-46EC-ADAE-005A4866811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3837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59E674F-A3BF-45B7-B1E8-D0EE66126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BECBB2-123A-A855-1545-E16B6919E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58E978-62FC-7CD0-8566-2079731EDA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A3FA1-31CA-4A5C-8CFB-50C347B304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057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DEB1493-457C-47C2-5994-842FC9DD9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4759AD-C295-118F-8F04-A2B2153AA9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5E94E91-7A21-3291-C981-BE3584C3D4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296CC-E06F-40DD-9C7F-E122F651BAF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861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8B72D-FD5C-41D2-35D9-05396766C1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8BFB6-ECAA-DBF1-13D3-C54A62202F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0AC83-4BFF-A802-FDC2-A82F61D192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5A6EB-FB4D-4FCC-B3E4-8CD2FE2598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964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5848A9E-F48D-C09A-B9F5-CAFBEF0E4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6407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B96C439-4D2A-0887-4076-03C8FE165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96975"/>
            <a:ext cx="8640763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54B402B8-0DF1-7DDA-D7D5-055BB9CD9D8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175109" name="Rectangle 5">
            <a:extLst>
              <a:ext uri="{FF2B5EF4-FFF2-40B4-BE49-F238E27FC236}">
                <a16:creationId xmlns:a16="http://schemas.microsoft.com/office/drawing/2014/main" id="{F226E361-88BC-0E71-CD08-52F9B7556E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175110" name="Rectangle 6">
            <a:extLst>
              <a:ext uri="{FF2B5EF4-FFF2-40B4-BE49-F238E27FC236}">
                <a16:creationId xmlns:a16="http://schemas.microsoft.com/office/drawing/2014/main" id="{29CAC3E7-9FB5-4382-A9A0-BCD789A7BCE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8457D79E-5D88-4FCC-9377-363DC56CDBB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951CCD6-5F56-D35E-487D-90893BFC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FB6A8C9C-74CB-95E3-AFAA-536591955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25538"/>
            <a:ext cx="8077200" cy="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282B41D-7ACF-A8D1-4D41-4BC991779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0D75B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9785432-9B3D-52F8-ABCD-B9ABEB687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49" r:id="rId2"/>
    <p:sldLayoutId id="2147484662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  <p:sldLayoutId id="2147484658" r:id="rId12"/>
    <p:sldLayoutId id="2147484659" r:id="rId13"/>
    <p:sldLayoutId id="2147484660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0D75B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0D75B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pathy/nanoGPT" TargetMode="External"/><Relationship Id="rId7" Type="http://schemas.openxmlformats.org/officeDocument/2006/relationships/hyperlink" Target="https://www.youtube.com/watch?v=kCc8FmEb1nY" TargetMode="External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aperswithcode.com/paper/attention-is-all-you-need" TargetMode="External"/><Relationship Id="rId5" Type="http://schemas.openxmlformats.org/officeDocument/2006/relationships/hyperlink" Target="https://colab.research.google.com/drive/1JMLa53HDuA-i7ZBmqV7ZnA3c_fvtXnx-?usp=sharing" TargetMode="External"/><Relationship Id="rId4" Type="http://schemas.openxmlformats.org/officeDocument/2006/relationships/hyperlink" Target="https://github.com/karpathy/ng-video-lecture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bcluj.ro/~cgrosan" TargetMode="External"/><Relationship Id="rId2" Type="http://schemas.openxmlformats.org/officeDocument/2006/relationships/hyperlink" Target="http://www.cs.ubbcluj.ro/~moltea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aduionescu.herokuapp.com/" TargetMode="External"/><Relationship Id="rId4" Type="http://schemas.openxmlformats.org/officeDocument/2006/relationships/hyperlink" Target="http://www.cs.ubbcluj.ro/~hfpo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7796D6D-0D99-A1D0-C434-CED3B1B07C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o-RO" altLang="en-US" sz="4800"/>
              <a:t>INTELIGENŢĂ ARTIFICIALĂ</a:t>
            </a:r>
            <a:endParaRPr lang="en-GB" altLang="en-US" sz="480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4B87B43-B504-A47D-1E98-EAC73ACF1C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59288"/>
            <a:ext cx="6400800" cy="2209800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r>
              <a:rPr lang="ro-RO" altLang="en-US"/>
              <a:t>Laura Dioşan</a:t>
            </a:r>
            <a:endParaRPr lang="en-GB" altLang="en-US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505DC85-BF17-D3E8-D093-49BFE297B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429000"/>
            <a:ext cx="5545138" cy="12001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ro-RO" b="1" dirty="0">
                <a:solidFill>
                  <a:schemeClr val="accent5">
                    <a:lumMod val="75000"/>
                  </a:schemeClr>
                </a:solidFill>
              </a:rPr>
              <a:t>Sisteme inteligente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ro-RO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Sisteme care învaţă singure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ro-RO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–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generative AI</a:t>
            </a:r>
            <a:r>
              <a:rPr lang="ro-RO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803AA-9AA4-75F7-5B40-6579299D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197899"/>
            <a:ext cx="3838829" cy="45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Pre-training – unsupervised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pic>
        <p:nvPicPr>
          <p:cNvPr id="7" name="Picture 6" descr="A white background with black circles and text&#10;&#10;Description automatically generated">
            <a:extLst>
              <a:ext uri="{FF2B5EF4-FFF2-40B4-BE49-F238E27FC236}">
                <a16:creationId xmlns:a16="http://schemas.microsoft.com/office/drawing/2014/main" id="{7D4B867F-150A-2589-195A-50A37B1D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5" y="3177605"/>
            <a:ext cx="3532339" cy="2743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DD7198-C42D-A17D-8F6E-86A523CD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18" y="3177605"/>
            <a:ext cx="3532339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5171D-ACA2-2624-23FF-6E66BF4A627B}"/>
              </a:ext>
            </a:extLst>
          </p:cNvPr>
          <p:cNvSpPr txBox="1"/>
          <p:nvPr/>
        </p:nvSpPr>
        <p:spPr>
          <a:xfrm>
            <a:off x="-180528" y="2431447"/>
            <a:ext cx="5295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Masked language modelling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66E56-59B4-D0AD-4BDA-A05DEC778727}"/>
              </a:ext>
            </a:extLst>
          </p:cNvPr>
          <p:cNvSpPr txBox="1"/>
          <p:nvPr/>
        </p:nvSpPr>
        <p:spPr>
          <a:xfrm>
            <a:off x="4751638" y="2420888"/>
            <a:ext cx="435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Next word prediction </a:t>
            </a:r>
            <a:r>
              <a:rPr lang="en-US" dirty="0">
                <a:latin typeface="+mn-lt"/>
              </a:rPr>
              <a:t>(causal language modeling)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353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Pre-training – unsupervised</a:t>
            </a:r>
          </a:p>
          <a:p>
            <a:r>
              <a:rPr lang="en-US" dirty="0"/>
              <a:t>Fine-tunning </a:t>
            </a:r>
          </a:p>
          <a:p>
            <a:pPr lvl="1"/>
            <a:r>
              <a:rPr lang="en-US" dirty="0"/>
              <a:t>Specific task </a:t>
            </a:r>
          </a:p>
          <a:p>
            <a:pPr lvl="2"/>
            <a:r>
              <a:rPr lang="en-US" dirty="0"/>
              <a:t>Another model -&gt; Additional </a:t>
            </a:r>
          </a:p>
          <a:p>
            <a:pPr marL="914400" lvl="2" indent="0">
              <a:buNone/>
            </a:pPr>
            <a:r>
              <a:rPr lang="en-US" dirty="0"/>
              <a:t>layers (params)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  <p:pic>
        <p:nvPicPr>
          <p:cNvPr id="1026" name="Picture 2" descr="Intent recognition">
            <a:extLst>
              <a:ext uri="{FF2B5EF4-FFF2-40B4-BE49-F238E27FC236}">
                <a16:creationId xmlns:a16="http://schemas.microsoft.com/office/drawing/2014/main" id="{E770228E-2A27-638F-FBCD-0D32D545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77" y="2276872"/>
            <a:ext cx="3444936" cy="37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35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Pre-training – unsupervised</a:t>
            </a:r>
          </a:p>
          <a:p>
            <a:r>
              <a:rPr lang="en-US" dirty="0"/>
              <a:t>Fine-tunning </a:t>
            </a:r>
          </a:p>
          <a:p>
            <a:r>
              <a:rPr lang="en-US" dirty="0"/>
              <a:t>Prompt-based learning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  <p:pic>
        <p:nvPicPr>
          <p:cNvPr id="13" name="Picture 12" descr="A row of circles on a white background&#10;&#10;Description automatically generated">
            <a:extLst>
              <a:ext uri="{FF2B5EF4-FFF2-40B4-BE49-F238E27FC236}">
                <a16:creationId xmlns:a16="http://schemas.microsoft.com/office/drawing/2014/main" id="{348F521B-E930-632A-24F6-98BC38A9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3657600" cy="1828800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621FFC-1DC3-8D9C-D8DF-2B4C1B88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50" y="4005064"/>
            <a:ext cx="3833447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4833A6-49E1-2AE4-0B1D-19086D950F1E}"/>
              </a:ext>
            </a:extLst>
          </p:cNvPr>
          <p:cNvSpPr txBox="1"/>
          <p:nvPr/>
        </p:nvSpPr>
        <p:spPr>
          <a:xfrm>
            <a:off x="3347864" y="3295801"/>
            <a:ext cx="597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With examples (k-shot learning)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0BC9A-FBA5-F9C0-5DD0-138D5B111B7C}"/>
              </a:ext>
            </a:extLst>
          </p:cNvPr>
          <p:cNvSpPr txBox="1"/>
          <p:nvPr/>
        </p:nvSpPr>
        <p:spPr>
          <a:xfrm>
            <a:off x="547617" y="3295801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74970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A6A-B588-2046-7D9F-C323FB7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E03-5D87-BE62-3613-167FF2CD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F55B-CE57-0B54-CEEA-C8495E3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4E6F-C41C-0DD7-CE62-825A558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3D04-5A81-25E5-9D26-8BF705701059}"/>
              </a:ext>
            </a:extLst>
          </p:cNvPr>
          <p:cNvSpPr txBox="1"/>
          <p:nvPr/>
        </p:nvSpPr>
        <p:spPr>
          <a:xfrm>
            <a:off x="997772" y="19168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Broasca</a:t>
            </a:r>
            <a:r>
              <a:rPr lang="en-US" dirty="0"/>
              <a:t> a </a:t>
            </a:r>
            <a:r>
              <a:rPr lang="en-US" dirty="0" err="1"/>
              <a:t>mancat</a:t>
            </a:r>
            <a:r>
              <a:rPr lang="en-US" dirty="0"/>
              <a:t> </a:t>
            </a:r>
            <a:r>
              <a:rPr lang="en-US" dirty="0" err="1"/>
              <a:t>salata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ea</a:t>
            </a:r>
            <a:r>
              <a:rPr lang="en-US" dirty="0"/>
              <a:t> era …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B904-A861-C0D9-314B-169B56670640}"/>
              </a:ext>
            </a:extLst>
          </p:cNvPr>
          <p:cNvSpPr txBox="1"/>
          <p:nvPr/>
        </p:nvSpPr>
        <p:spPr>
          <a:xfrm>
            <a:off x="6757693" y="1597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flamanda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F42B2-973D-7CC2-7291-6C7D82E3808E}"/>
              </a:ext>
            </a:extLst>
          </p:cNvPr>
          <p:cNvSpPr txBox="1"/>
          <p:nvPr/>
        </p:nvSpPr>
        <p:spPr>
          <a:xfrm>
            <a:off x="6732240" y="23784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delicioasa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9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A6A-B588-2046-7D9F-C323FB7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E03-5D87-BE62-3613-167FF2CD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F55B-CE57-0B54-CEEA-C8495E3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4E6F-C41C-0DD7-CE62-825A558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3D04-5A81-25E5-9D26-8BF705701059}"/>
              </a:ext>
            </a:extLst>
          </p:cNvPr>
          <p:cNvSpPr txBox="1"/>
          <p:nvPr/>
        </p:nvSpPr>
        <p:spPr>
          <a:xfrm>
            <a:off x="997772" y="19168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Broasca</a:t>
            </a:r>
            <a:r>
              <a:rPr lang="en-US" dirty="0"/>
              <a:t> a </a:t>
            </a:r>
            <a:r>
              <a:rPr lang="en-US" dirty="0" err="1"/>
              <a:t>mancat</a:t>
            </a:r>
            <a:r>
              <a:rPr lang="en-US" dirty="0"/>
              <a:t> </a:t>
            </a:r>
            <a:r>
              <a:rPr lang="en-US" dirty="0" err="1"/>
              <a:t>salata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ea</a:t>
            </a:r>
            <a:r>
              <a:rPr lang="en-US" dirty="0"/>
              <a:t> era …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B904-A861-C0D9-314B-169B56670640}"/>
              </a:ext>
            </a:extLst>
          </p:cNvPr>
          <p:cNvSpPr txBox="1"/>
          <p:nvPr/>
        </p:nvSpPr>
        <p:spPr>
          <a:xfrm>
            <a:off x="6757693" y="1597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flamanda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F42B2-973D-7CC2-7291-6C7D82E3808E}"/>
              </a:ext>
            </a:extLst>
          </p:cNvPr>
          <p:cNvSpPr txBox="1"/>
          <p:nvPr/>
        </p:nvSpPr>
        <p:spPr>
          <a:xfrm>
            <a:off x="6732240" y="23784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delicioasa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14:cNvPr>
              <p14:cNvContentPartPr/>
              <p14:nvPr/>
            </p14:nvContentPartPr>
            <p14:xfrm>
              <a:off x="1829132" y="1387080"/>
              <a:ext cx="6358320" cy="1481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772" y="1377720"/>
                <a:ext cx="6377040" cy="15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25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A6A-B588-2046-7D9F-C323FB7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E03-5D87-BE62-3613-167FF2CD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F55B-CE57-0B54-CEEA-C8495E3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4E6F-C41C-0DD7-CE62-825A558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3D04-5A81-25E5-9D26-8BF705701059}"/>
              </a:ext>
            </a:extLst>
          </p:cNvPr>
          <p:cNvSpPr txBox="1"/>
          <p:nvPr/>
        </p:nvSpPr>
        <p:spPr>
          <a:xfrm>
            <a:off x="997772" y="19168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Broasca</a:t>
            </a:r>
            <a:r>
              <a:rPr lang="en-US" dirty="0"/>
              <a:t> a </a:t>
            </a:r>
            <a:r>
              <a:rPr lang="en-US" dirty="0" err="1"/>
              <a:t>mancat</a:t>
            </a:r>
            <a:r>
              <a:rPr lang="en-US" dirty="0"/>
              <a:t> </a:t>
            </a:r>
            <a:r>
              <a:rPr lang="en-US" dirty="0" err="1"/>
              <a:t>salata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ea</a:t>
            </a:r>
            <a:r>
              <a:rPr lang="en-US" dirty="0"/>
              <a:t> era …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B904-A861-C0D9-314B-169B56670640}"/>
              </a:ext>
            </a:extLst>
          </p:cNvPr>
          <p:cNvSpPr txBox="1"/>
          <p:nvPr/>
        </p:nvSpPr>
        <p:spPr>
          <a:xfrm>
            <a:off x="6757693" y="1597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flamanda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F42B2-973D-7CC2-7291-6C7D82E3808E}"/>
              </a:ext>
            </a:extLst>
          </p:cNvPr>
          <p:cNvSpPr txBox="1"/>
          <p:nvPr/>
        </p:nvSpPr>
        <p:spPr>
          <a:xfrm>
            <a:off x="6732240" y="23784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delicioasa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14:cNvPr>
              <p14:cNvContentPartPr/>
              <p14:nvPr/>
            </p14:nvContentPartPr>
            <p14:xfrm>
              <a:off x="1829132" y="1387080"/>
              <a:ext cx="6358320" cy="1481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772" y="1377720"/>
                <a:ext cx="6377040" cy="1500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646C4A-0919-6BAE-0F96-A1453D94CD5E}"/>
              </a:ext>
            </a:extLst>
          </p:cNvPr>
          <p:cNvSpPr txBox="1"/>
          <p:nvPr/>
        </p:nvSpPr>
        <p:spPr>
          <a:xfrm>
            <a:off x="568666" y="472514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acvariu</a:t>
            </a:r>
            <a:r>
              <a:rPr lang="en-US" dirty="0"/>
              <a:t> era o </a:t>
            </a:r>
            <a:r>
              <a:rPr lang="en-US" b="1" dirty="0" err="1">
                <a:solidFill>
                  <a:srgbClr val="0000FF"/>
                </a:solidFill>
              </a:rPr>
              <a:t>broas</a:t>
            </a:r>
            <a:r>
              <a:rPr lang="ro-RO" b="1" dirty="0">
                <a:solidFill>
                  <a:srgbClr val="0000FF"/>
                </a:solidFill>
              </a:rPr>
              <a:t>că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</a:t>
            </a:r>
            <a:r>
              <a:rPr lang="en-US" dirty="0">
                <a:solidFill>
                  <a:srgbClr val="0000FF"/>
                </a:solidFill>
              </a:rPr>
              <a:t>pe</a:t>
            </a:r>
            <a:r>
              <a:rPr lang="ro-RO" dirty="0">
                <a:solidFill>
                  <a:srgbClr val="0000FF"/>
                </a:solidFill>
              </a:rPr>
              <a:t>ș</a:t>
            </a:r>
            <a:r>
              <a:rPr lang="en-US" dirty="0" err="1">
                <a:solidFill>
                  <a:srgbClr val="0000FF"/>
                </a:solidFill>
              </a:rPr>
              <a:t>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66B-9DD0-21C7-47B2-12BE231A47EE}"/>
              </a:ext>
            </a:extLst>
          </p:cNvPr>
          <p:cNvSpPr txBox="1"/>
          <p:nvPr/>
        </p:nvSpPr>
        <p:spPr>
          <a:xfrm>
            <a:off x="568666" y="552617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S-a </a:t>
            </a:r>
            <a:r>
              <a:rPr lang="en-US" dirty="0" err="1"/>
              <a:t>stricat</a:t>
            </a:r>
            <a:r>
              <a:rPr lang="en-US" dirty="0"/>
              <a:t> </a:t>
            </a:r>
            <a:r>
              <a:rPr lang="en-US" b="1" dirty="0" err="1">
                <a:solidFill>
                  <a:srgbClr val="FF6600"/>
                </a:solidFill>
              </a:rPr>
              <a:t>broasca</a:t>
            </a:r>
            <a:r>
              <a:rPr lang="en-US" dirty="0"/>
              <a:t> de la </a:t>
            </a:r>
            <a:r>
              <a:rPr lang="en-US" dirty="0">
                <a:solidFill>
                  <a:srgbClr val="FF6600"/>
                </a:solidFill>
              </a:rPr>
              <a:t>u</a:t>
            </a:r>
            <a:r>
              <a:rPr lang="ro-RO" dirty="0">
                <a:solidFill>
                  <a:srgbClr val="FF6600"/>
                </a:solidFill>
              </a:rPr>
              <a:t>șă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11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1E5A-4519-8AAC-275E-5036A82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259A-3DB5-3474-C947-515D6BFD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Remember – embeddings </a:t>
            </a:r>
          </a:p>
          <a:p>
            <a:pPr lvl="1"/>
            <a:r>
              <a:rPr lang="en-US" sz="2000" dirty="0" err="1"/>
              <a:t>cuvinte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ro-RO" sz="2000" dirty="0"/>
              <a:t>z</a:t>
            </a:r>
            <a:r>
              <a:rPr lang="en-US" sz="2000" dirty="0" err="1"/>
              <a:t>olate</a:t>
            </a:r>
            <a:r>
              <a:rPr lang="en-US" sz="2000" dirty="0"/>
              <a:t> precum: </a:t>
            </a:r>
            <a:r>
              <a:rPr lang="en-US" sz="2000" i="1" dirty="0" err="1"/>
              <a:t>geam</a:t>
            </a:r>
            <a:r>
              <a:rPr lang="en-US" sz="2000" i="1" dirty="0"/>
              <a:t>, u</a:t>
            </a:r>
            <a:r>
              <a:rPr lang="ro-RO" sz="2000" i="1" dirty="0"/>
              <a:t>șă, clanță, pisică, pește, câine, broască</a:t>
            </a:r>
          </a:p>
          <a:p>
            <a:pPr lvl="1"/>
            <a:r>
              <a:rPr lang="ro-RO" sz="2000" dirty="0"/>
              <a:t>Presupunem 2 atribute:</a:t>
            </a:r>
            <a:endParaRPr lang="en-US" sz="2000" dirty="0"/>
          </a:p>
          <a:p>
            <a:pPr lvl="2"/>
            <a:r>
              <a:rPr lang="ro-RO" sz="1600" i="1" dirty="0">
                <a:solidFill>
                  <a:srgbClr val="0000FF"/>
                </a:solidFill>
              </a:rPr>
              <a:t>caracterul animalic</a:t>
            </a:r>
            <a:r>
              <a:rPr lang="ro-RO" sz="16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  <a:p>
            <a:pPr lvl="2"/>
            <a:r>
              <a:rPr lang="ro-RO" sz="1600" i="1" dirty="0">
                <a:solidFill>
                  <a:srgbClr val="FF6600"/>
                </a:solidFill>
              </a:rPr>
              <a:t>nivelul tehnologic</a:t>
            </a:r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i="1" dirty="0"/>
              <a:t>Attention</a:t>
            </a:r>
          </a:p>
          <a:p>
            <a:pPr lvl="1"/>
            <a:r>
              <a:rPr lang="en-US" sz="2000" dirty="0" err="1"/>
              <a:t>Contextul</a:t>
            </a:r>
            <a:r>
              <a:rPr lang="en-US" sz="2000" dirty="0"/>
              <a:t> e ca un magnet!</a:t>
            </a:r>
          </a:p>
          <a:p>
            <a:pPr lvl="1"/>
            <a:r>
              <a:rPr lang="en-US" sz="2000" dirty="0" err="1"/>
              <a:t>Atrage</a:t>
            </a:r>
            <a:r>
              <a:rPr lang="en-US" sz="2000" dirty="0"/>
              <a:t> </a:t>
            </a:r>
            <a:r>
              <a:rPr lang="en-US" sz="2000" dirty="0" err="1"/>
              <a:t>cuvintele</a:t>
            </a:r>
            <a:r>
              <a:rPr lang="en-US" sz="2000" dirty="0"/>
              <a:t> care </a:t>
            </a:r>
          </a:p>
          <a:p>
            <a:pPr marL="457200" lvl="1" indent="0">
              <a:buNone/>
            </a:pPr>
            <a:r>
              <a:rPr lang="en-US" sz="2000" dirty="0"/>
              <a:t>se </a:t>
            </a:r>
            <a:r>
              <a:rPr lang="en-US" sz="2000" dirty="0" err="1"/>
              <a:t>potrivesc</a:t>
            </a:r>
            <a:r>
              <a:rPr lang="en-US" sz="2000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AA354-0D06-6669-708E-25A9312E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06EB-2CF3-94C4-F0C3-A051FCFA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  <p:graphicFrame>
        <p:nvGraphicFramePr>
          <p:cNvPr id="21" name="Content Placeholder 15">
            <a:extLst>
              <a:ext uri="{FF2B5EF4-FFF2-40B4-BE49-F238E27FC236}">
                <a16:creationId xmlns:a16="http://schemas.microsoft.com/office/drawing/2014/main" id="{AAA68429-9509-0B13-BC9F-CECDE554A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565717"/>
              </p:ext>
            </p:extLst>
          </p:nvPr>
        </p:nvGraphicFramePr>
        <p:xfrm>
          <a:off x="4634968" y="2776239"/>
          <a:ext cx="39604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112361"/>
                  </a:ext>
                </a:extLst>
              </a:tr>
            </a:tbl>
          </a:graphicData>
        </a:graphic>
      </p:graphicFrame>
      <p:pic>
        <p:nvPicPr>
          <p:cNvPr id="22" name="Picture 2" descr="Open Window Clipart Vector, An Airy ...">
            <a:extLst>
              <a:ext uri="{FF2B5EF4-FFF2-40B4-BE49-F238E27FC236}">
                <a16:creationId xmlns:a16="http://schemas.microsoft.com/office/drawing/2014/main" id="{CB3B8ACE-3EFA-18DC-916A-75E7111F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84" y="247222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Door Clip Art Free PNG Image｜Illustoon">
            <a:extLst>
              <a:ext uri="{FF2B5EF4-FFF2-40B4-BE49-F238E27FC236}">
                <a16:creationId xmlns:a16="http://schemas.microsoft.com/office/drawing/2014/main" id="{7853EEE6-35EC-9318-1A28-F7FCD377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73" y="316839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or Knob PNG, Vector, PSD, and Clipart ...">
            <a:extLst>
              <a:ext uri="{FF2B5EF4-FFF2-40B4-BE49-F238E27FC236}">
                <a16:creationId xmlns:a16="http://schemas.microsoft.com/office/drawing/2014/main" id="{F37CE0D8-F817-4545-8EC7-279D7DEF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953" y="302533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Frog Clipart Images – Browse 16,575 ...">
            <a:extLst>
              <a:ext uri="{FF2B5EF4-FFF2-40B4-BE49-F238E27FC236}">
                <a16:creationId xmlns:a16="http://schemas.microsoft.com/office/drawing/2014/main" id="{20981ADD-454C-5681-507E-9106564D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04" y="4608876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Fish Clip Art 18 Colorful Fish Included ...">
            <a:extLst>
              <a:ext uri="{FF2B5EF4-FFF2-40B4-BE49-F238E27FC236}">
                <a16:creationId xmlns:a16="http://schemas.microsoft.com/office/drawing/2014/main" id="{582DC77A-6DBA-26F6-59F6-9DCBDC8A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322" y="575059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og Stock Illustrations – 760,714 Dog ...">
            <a:extLst>
              <a:ext uri="{FF2B5EF4-FFF2-40B4-BE49-F238E27FC236}">
                <a16:creationId xmlns:a16="http://schemas.microsoft.com/office/drawing/2014/main" id="{FAD44F7A-108C-13D9-2CDA-6DD19A57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54" y="514682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100,000 Cat clipart Vector Images ...">
            <a:extLst>
              <a:ext uri="{FF2B5EF4-FFF2-40B4-BE49-F238E27FC236}">
                <a16:creationId xmlns:a16="http://schemas.microsoft.com/office/drawing/2014/main" id="{124762EB-E04D-84B9-214B-E341535C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16" y="550802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14DD2B-7596-E001-F0B8-D1D52B620D6A}"/>
              </a:ext>
            </a:extLst>
          </p:cNvPr>
          <p:cNvCxnSpPr>
            <a:cxnSpLocks/>
          </p:cNvCxnSpPr>
          <p:nvPr/>
        </p:nvCxnSpPr>
        <p:spPr bwMode="auto">
          <a:xfrm>
            <a:off x="5548901" y="3168398"/>
            <a:ext cx="2110403" cy="21533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758163-7D31-BD6F-69EA-2BFD3F89BD23}"/>
              </a:ext>
            </a:extLst>
          </p:cNvPr>
          <p:cNvGrpSpPr/>
          <p:nvPr/>
        </p:nvGrpSpPr>
        <p:grpSpPr>
          <a:xfrm>
            <a:off x="4211960" y="2161183"/>
            <a:ext cx="5167576" cy="4363443"/>
            <a:chOff x="1124656" y="1996664"/>
            <a:chExt cx="5167576" cy="43634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D4A415-4EC6-5680-2921-C964CF7E52EF}"/>
                </a:ext>
              </a:extLst>
            </p:cNvPr>
            <p:cNvGrpSpPr/>
            <p:nvPr/>
          </p:nvGrpSpPr>
          <p:grpSpPr>
            <a:xfrm>
              <a:off x="1547664" y="2132856"/>
              <a:ext cx="4392488" cy="3816424"/>
              <a:chOff x="1547664" y="2132856"/>
              <a:chExt cx="4392488" cy="3816424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685515C-8546-76A0-5FE9-AE23428C456D}"/>
                  </a:ext>
                </a:extLst>
              </p:cNvPr>
              <p:cNvCxnSpPr/>
              <p:nvPr/>
            </p:nvCxnSpPr>
            <p:spPr bwMode="auto">
              <a:xfrm>
                <a:off x="1547664" y="5949280"/>
                <a:ext cx="4392488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74125EF-4064-2DD5-5AEF-227538DD3682}"/>
                  </a:ext>
                </a:extLst>
              </p:cNvPr>
              <p:cNvCxnSpPr/>
              <p:nvPr/>
            </p:nvCxnSpPr>
            <p:spPr bwMode="auto">
              <a:xfrm flipV="1">
                <a:off x="1547664" y="2132856"/>
                <a:ext cx="0" cy="38164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F02561-EC0B-B6FD-2D6E-2C0A75A2D0C7}"/>
                </a:ext>
              </a:extLst>
            </p:cNvPr>
            <p:cNvSpPr txBox="1"/>
            <p:nvPr/>
          </p:nvSpPr>
          <p:spPr>
            <a:xfrm rot="-5400000">
              <a:off x="125130" y="2996190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432744-98B2-5B18-C4AD-99F520AF9671}"/>
                </a:ext>
              </a:extLst>
            </p:cNvPr>
            <p:cNvSpPr txBox="1"/>
            <p:nvPr/>
          </p:nvSpPr>
          <p:spPr>
            <a:xfrm>
              <a:off x="3612018" y="5990775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1BEC61-38BE-58FD-423B-FC2FA42F7C28}"/>
              </a:ext>
            </a:extLst>
          </p:cNvPr>
          <p:cNvGrpSpPr/>
          <p:nvPr/>
        </p:nvGrpSpPr>
        <p:grpSpPr>
          <a:xfrm>
            <a:off x="6999274" y="4611108"/>
            <a:ext cx="640620" cy="651213"/>
            <a:chOff x="5806024" y="1955694"/>
            <a:chExt cx="2354604" cy="1869977"/>
          </a:xfrm>
        </p:grpSpPr>
        <p:pic>
          <p:nvPicPr>
            <p:cNvPr id="40" name="Picture 8" descr="Frog Clipart Images – Browse 16,575 ...">
              <a:extLst>
                <a:ext uri="{FF2B5EF4-FFF2-40B4-BE49-F238E27FC236}">
                  <a16:creationId xmlns:a16="http://schemas.microsoft.com/office/drawing/2014/main" id="{B0602F3F-FE21-CD10-B812-9A7FDF184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28" y="1996871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Frog Clipart Images – Browse 16,575 ...">
              <a:extLst>
                <a:ext uri="{FF2B5EF4-FFF2-40B4-BE49-F238E27FC236}">
                  <a16:creationId xmlns:a16="http://schemas.microsoft.com/office/drawing/2014/main" id="{A74D315F-B7D7-3D11-D75E-F4E438710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99663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024" y="1955694"/>
              <a:ext cx="1828801" cy="1828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92000" de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047 L -0.13837 -0.18843 L -0.02448 -0.03472 L -0.09739 -0.13287 L -0.09739 -0.13472 " pathEditMode="relative" rAng="0" ptsTypes="AAAAA">
                                      <p:cBhvr>
                                        <p:cTn id="4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r>
              <a:rPr lang="en-US" sz="2600" dirty="0"/>
              <a:t>12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[4,1], [3,0]) = </a:t>
            </a:r>
          </a:p>
          <a:p>
            <a:pPr marL="0" indent="0">
              <a:buNone/>
            </a:pPr>
            <a:r>
              <a:rPr lang="en-US" sz="2600" dirty="0"/>
              <a:t>	4*3 + 1*0 = 12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r>
              <a:rPr lang="en-US" sz="2600" dirty="0"/>
              <a:t>4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</a:t>
            </a:r>
            <a:r>
              <a:rPr lang="en-US" sz="2600" dirty="0"/>
              <a:t>([4,1],[0,4]) = </a:t>
            </a:r>
          </a:p>
          <a:p>
            <a:pPr marL="0" indent="0">
              <a:buNone/>
            </a:pPr>
            <a:r>
              <a:rPr lang="en-US" sz="2600" dirty="0"/>
              <a:t>	4*0 + 1*4 = 4</a:t>
            </a:r>
            <a:endParaRPr lang="ro-RO" sz="2600" dirty="0"/>
          </a:p>
          <a:p>
            <a:r>
              <a:rPr lang="ro-RO" sz="2600" dirty="0"/>
              <a:t>sim(pește, ușă)</a:t>
            </a:r>
            <a:r>
              <a:rPr lang="en-US" sz="2600" dirty="0"/>
              <a:t> = 0</a:t>
            </a:r>
          </a:p>
          <a:p>
            <a:pPr marL="0" indent="0">
              <a:buNone/>
            </a:pPr>
            <a:r>
              <a:rPr lang="en-US" sz="2600" dirty="0"/>
              <a:t>	sim([3,0],[0,4]) = </a:t>
            </a:r>
          </a:p>
          <a:p>
            <a:pPr marL="0" indent="0">
              <a:buNone/>
            </a:pPr>
            <a:r>
              <a:rPr lang="en-US" sz="2600" dirty="0"/>
              <a:t>	3*0 + 0*4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07097"/>
              </p:ext>
            </p:extLst>
          </p:nvPr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093715"/>
              </p:ext>
            </p:extLst>
          </p:nvPr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F3D993-CC0B-C060-BE57-DF608720D955}"/>
              </a:ext>
            </a:extLst>
          </p:cNvPr>
          <p:cNvCxnSpPr/>
          <p:nvPr/>
        </p:nvCxnSpPr>
        <p:spPr bwMode="auto">
          <a:xfrm flipV="1">
            <a:off x="6184302" y="6258261"/>
            <a:ext cx="1849773" cy="202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B77B77-4E2E-E6B4-EA90-20E5AC95649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3611" y="5692991"/>
            <a:ext cx="2504683" cy="5550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94CED6-F036-8923-5741-2B04A1A12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6114" y="3850837"/>
            <a:ext cx="0" cy="23815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B42269E-93E2-2F37-6DC5-E8101927C6A9}"/>
              </a:ext>
            </a:extLst>
          </p:cNvPr>
          <p:cNvSpPr/>
          <p:nvPr/>
        </p:nvSpPr>
        <p:spPr bwMode="auto">
          <a:xfrm>
            <a:off x="7084057" y="6053822"/>
            <a:ext cx="45719" cy="209110"/>
          </a:xfrm>
          <a:custGeom>
            <a:avLst/>
            <a:gdLst>
              <a:gd name="connsiteX0" fmla="*/ 0 w 90801"/>
              <a:gd name="connsiteY0" fmla="*/ 0 h 192332"/>
              <a:gd name="connsiteX1" fmla="*/ 88900 w 90801"/>
              <a:gd name="connsiteY1" fmla="*/ 69850 h 192332"/>
              <a:gd name="connsiteX2" fmla="*/ 60325 w 90801"/>
              <a:gd name="connsiteY2" fmla="*/ 184150 h 192332"/>
              <a:gd name="connsiteX3" fmla="*/ 53975 w 90801"/>
              <a:gd name="connsiteY3" fmla="*/ 180975 h 192332"/>
              <a:gd name="connsiteX4" fmla="*/ 50800 w 90801"/>
              <a:gd name="connsiteY4" fmla="*/ 184150 h 19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1" h="192332">
                <a:moveTo>
                  <a:pt x="0" y="0"/>
                </a:moveTo>
                <a:cubicBezTo>
                  <a:pt x="39423" y="19579"/>
                  <a:pt x="78846" y="39158"/>
                  <a:pt x="88900" y="69850"/>
                </a:cubicBezTo>
                <a:cubicBezTo>
                  <a:pt x="98954" y="100542"/>
                  <a:pt x="66146" y="165629"/>
                  <a:pt x="60325" y="184150"/>
                </a:cubicBezTo>
                <a:cubicBezTo>
                  <a:pt x="54504" y="202671"/>
                  <a:pt x="55562" y="180975"/>
                  <a:pt x="53975" y="180975"/>
                </a:cubicBezTo>
                <a:cubicBezTo>
                  <a:pt x="52388" y="180975"/>
                  <a:pt x="39158" y="204258"/>
                  <a:pt x="50800" y="18415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5560189-7432-6661-85D5-4BDD4D980CF9}"/>
              </a:ext>
            </a:extLst>
          </p:cNvPr>
          <p:cNvSpPr/>
          <p:nvPr/>
        </p:nvSpPr>
        <p:spPr bwMode="auto">
          <a:xfrm>
            <a:off x="6218767" y="5556250"/>
            <a:ext cx="690033" cy="518583"/>
          </a:xfrm>
          <a:custGeom>
            <a:avLst/>
            <a:gdLst>
              <a:gd name="connsiteX0" fmla="*/ 0 w 690033"/>
              <a:gd name="connsiteY0" fmla="*/ 0 h 518583"/>
              <a:gd name="connsiteX1" fmla="*/ 459316 w 690033"/>
              <a:gd name="connsiteY1" fmla="*/ 211667 h 518583"/>
              <a:gd name="connsiteX2" fmla="*/ 690033 w 690033"/>
              <a:gd name="connsiteY2" fmla="*/ 518583 h 51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033" h="518583">
                <a:moveTo>
                  <a:pt x="0" y="0"/>
                </a:moveTo>
                <a:cubicBezTo>
                  <a:pt x="172155" y="62618"/>
                  <a:pt x="344311" y="125237"/>
                  <a:pt x="459316" y="211667"/>
                </a:cubicBezTo>
                <a:cubicBezTo>
                  <a:pt x="574322" y="298098"/>
                  <a:pt x="632177" y="408340"/>
                  <a:pt x="690033" y="518583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5FA903-FE89-CF88-3979-9148603F42D8}"/>
              </a:ext>
            </a:extLst>
          </p:cNvPr>
          <p:cNvSpPr/>
          <p:nvPr/>
        </p:nvSpPr>
        <p:spPr bwMode="auto">
          <a:xfrm>
            <a:off x="6218767" y="5355804"/>
            <a:ext cx="789410" cy="912669"/>
          </a:xfrm>
          <a:custGeom>
            <a:avLst/>
            <a:gdLst>
              <a:gd name="connsiteX0" fmla="*/ 0 w 690033"/>
              <a:gd name="connsiteY0" fmla="*/ 0 h 518583"/>
              <a:gd name="connsiteX1" fmla="*/ 459316 w 690033"/>
              <a:gd name="connsiteY1" fmla="*/ 211667 h 518583"/>
              <a:gd name="connsiteX2" fmla="*/ 690033 w 690033"/>
              <a:gd name="connsiteY2" fmla="*/ 518583 h 51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033" h="518583">
                <a:moveTo>
                  <a:pt x="0" y="0"/>
                </a:moveTo>
                <a:cubicBezTo>
                  <a:pt x="172155" y="62618"/>
                  <a:pt x="344311" y="125237"/>
                  <a:pt x="459316" y="211667"/>
                </a:cubicBezTo>
                <a:cubicBezTo>
                  <a:pt x="574322" y="298098"/>
                  <a:pt x="632177" y="408340"/>
                  <a:pt x="690033" y="518583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39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 animBg="1"/>
      <p:bldP spid="29" grpId="1" animBg="1"/>
      <p:bldP spid="33" grpId="0" animBg="1"/>
      <p:bldP spid="33" grpId="1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/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95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45F2354-DA97-AAEB-A671-6CAA48BEA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Sumar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2697-BD05-62F9-F1F7-CB75B7DB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ro-RO" sz="2000" dirty="0">
                <a:solidFill>
                  <a:schemeClr val="bg1">
                    <a:lumMod val="75000"/>
                  </a:schemeClr>
                </a:solidFill>
              </a:rPr>
              <a:t>Scurtă introducere în Inteligenţa Artificială (IA)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 startAt="2"/>
              <a:defRPr/>
            </a:pPr>
            <a:endParaRPr lang="ro-RO" sz="2000" dirty="0"/>
          </a:p>
          <a:p>
            <a:pPr eaLnBrk="1" hangingPunct="1">
              <a:lnSpc>
                <a:spcPct val="80000"/>
              </a:lnSpc>
              <a:buFont typeface="+mj-lt"/>
              <a:buAutoNum type="alphaUcPeriod" startAt="3"/>
              <a:defRPr/>
            </a:pPr>
            <a:endParaRPr lang="ro-RO" sz="2000" dirty="0"/>
          </a:p>
          <a:p>
            <a:pPr eaLnBrk="1" hangingPunct="1">
              <a:lnSpc>
                <a:spcPct val="80000"/>
              </a:lnSpc>
              <a:buFont typeface="+mj-lt"/>
              <a:buAutoNum type="alphaUcPeriod" startAt="3"/>
              <a:defRPr/>
            </a:pPr>
            <a:r>
              <a:rPr lang="en-US" sz="2000" dirty="0" err="1"/>
              <a:t>Sisteme</a:t>
            </a:r>
            <a:r>
              <a:rPr lang="en-US" sz="2000" dirty="0"/>
              <a:t> </a:t>
            </a:r>
            <a:r>
              <a:rPr lang="en-US" sz="2000" dirty="0" err="1"/>
              <a:t>inteligente</a:t>
            </a:r>
            <a:r>
              <a:rPr lang="en-US" sz="2000" dirty="0"/>
              <a:t> </a:t>
            </a:r>
            <a:endParaRPr lang="ro-RO" sz="20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/>
              <a:t>Sisteme care învaţă singure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Arbori de decizie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b="1" dirty="0"/>
              <a:t>Reţele neuronale artificiale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kNN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Algoritmi evolutivi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Maşini cu suport vectorial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steme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bazate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reguli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Sisteme hibride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 startAt="2"/>
              <a:defRPr/>
            </a:pPr>
            <a:r>
              <a:rPr lang="ro-RO" sz="2000" dirty="0">
                <a:solidFill>
                  <a:schemeClr val="bg1">
                    <a:lumMod val="85000"/>
                  </a:schemeClr>
                </a:solidFill>
              </a:rPr>
              <a:t>Rezolvarea problemelor prin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85000"/>
                  </a:schemeClr>
                </a:solidFill>
              </a:rPr>
              <a:t>Definirea problemelor de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85000"/>
                  </a:schemeClr>
                </a:solidFill>
              </a:rPr>
              <a:t>Strategii de căutare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neinformate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informate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locale (Hill Climbing, Simulated Annealing, Tabu Search</a:t>
            </a: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, Algoritmi evolutivi, PSO, ACO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adversială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071115CA-3487-2BD8-D7B4-2CB2AF2F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EDF7A5-3B95-4A5E-B158-1E0E5648E887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GB" altLang="en-US" sz="1000"/>
          </a:p>
        </p:txBody>
      </p:sp>
      <p:sp>
        <p:nvSpPr>
          <p:cNvPr id="7173" name="Footer Placeholder 5">
            <a:extLst>
              <a:ext uri="{FF2B5EF4-FFF2-40B4-BE49-F238E27FC236}">
                <a16:creationId xmlns:a16="http://schemas.microsoft.com/office/drawing/2014/main" id="{0BD96660-9205-65BA-88ED-C13B2C54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1000"/>
              <a:t>Inteligenţă artificială - generative AI</a:t>
            </a:r>
            <a:endParaRPr lang="en-GB" altLang="en-US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ușă)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</a:t>
            </a:r>
            <a:r>
              <a:rPr lang="ro-RO" sz="2600" dirty="0"/>
              <a:t>0</a:t>
            </a:r>
            <a:r>
              <a:rPr lang="en-US" sz="2600" dirty="0"/>
              <a:t>,</a:t>
            </a:r>
            <a:r>
              <a:rPr lang="ro-RO" sz="2600" dirty="0"/>
              <a:t>4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(2</a:t>
            </a:r>
            <a:r>
              <a:rPr lang="en-US" sz="2600" dirty="0"/>
              <a:t>*</a:t>
            </a:r>
            <a:r>
              <a:rPr lang="ro-RO" sz="2600" dirty="0"/>
              <a:t>0</a:t>
            </a:r>
            <a:r>
              <a:rPr lang="en-US" sz="2600" dirty="0"/>
              <a:t>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4) / </a:t>
            </a:r>
            <a:r>
              <a:rPr lang="ro-RO" sz="2600" dirty="0">
                <a:sym typeface="Symbol" panose="05050102010706020507" pitchFamily="18" charset="2"/>
              </a:rPr>
              <a:t>2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ro-RO" sz="2600" dirty="0"/>
              <a:t>	8 /</a:t>
            </a:r>
            <a:r>
              <a:rPr lang="ro-RO" sz="2600" dirty="0">
                <a:sym typeface="Symbol" panose="05050102010706020507" pitchFamily="18" charset="2"/>
              </a:rPr>
              <a:t>2 = 5.65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/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39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ușă)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</a:t>
            </a:r>
            <a:r>
              <a:rPr lang="ro-RO" sz="2600" dirty="0"/>
              <a:t>0</a:t>
            </a:r>
            <a:r>
              <a:rPr lang="en-US" sz="2600" dirty="0"/>
              <a:t>,</a:t>
            </a:r>
            <a:r>
              <a:rPr lang="ro-RO" sz="2600" dirty="0"/>
              <a:t>4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(2</a:t>
            </a:r>
            <a:r>
              <a:rPr lang="en-US" sz="2600" dirty="0"/>
              <a:t>*</a:t>
            </a:r>
            <a:r>
              <a:rPr lang="ro-RO" sz="2600" dirty="0"/>
              <a:t>0</a:t>
            </a:r>
            <a:r>
              <a:rPr lang="en-US" sz="2600" dirty="0"/>
              <a:t>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4) / </a:t>
            </a:r>
            <a:r>
              <a:rPr lang="ro-RO" sz="2600" dirty="0">
                <a:sym typeface="Symbol" panose="05050102010706020507" pitchFamily="18" charset="2"/>
              </a:rPr>
              <a:t>2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ro-RO" sz="2600" dirty="0"/>
              <a:t>	8 /</a:t>
            </a:r>
            <a:r>
              <a:rPr lang="ro-RO" sz="2600" dirty="0">
                <a:sym typeface="Symbol" panose="05050102010706020507" pitchFamily="18" charset="2"/>
              </a:rPr>
              <a:t>2 = 5.65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/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5.65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5.65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56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broască = 1 * broască + 5.65 * ușă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/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5.65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5.65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9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7332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nkey Clipart Images - Free Download on Freepik">
            <a:extLst>
              <a:ext uri="{FF2B5EF4-FFF2-40B4-BE49-F238E27FC236}">
                <a16:creationId xmlns:a16="http://schemas.microsoft.com/office/drawing/2014/main" id="{845431A5-48E2-4DCE-4308-7D3568BC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35" y="4253071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37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maimuță)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[3,</a:t>
            </a:r>
            <a:r>
              <a:rPr lang="ro-RO" sz="2600" dirty="0"/>
              <a:t>3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(2</a:t>
            </a:r>
            <a:r>
              <a:rPr lang="en-US" sz="2600" dirty="0"/>
              <a:t>*3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3) / </a:t>
            </a:r>
            <a:r>
              <a:rPr lang="ro-RO" sz="2600" dirty="0">
                <a:sym typeface="Symbol" panose="05050102010706020507" pitchFamily="18" charset="2"/>
              </a:rPr>
              <a:t>2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ro-RO" sz="2600" dirty="0"/>
              <a:t>	12 /</a:t>
            </a:r>
            <a:r>
              <a:rPr lang="ro-RO" sz="2600" dirty="0">
                <a:sym typeface="Symbol" panose="05050102010706020507" pitchFamily="18" charset="2"/>
              </a:rPr>
              <a:t>2 = 8.48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74587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nkey Clipart Images - Free Download on Freepik">
            <a:extLst>
              <a:ext uri="{FF2B5EF4-FFF2-40B4-BE49-F238E27FC236}">
                <a16:creationId xmlns:a16="http://schemas.microsoft.com/office/drawing/2014/main" id="{14EE8B84-0055-8BB8-F92E-E0F813E4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02" y="4334089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2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m</a:t>
            </a:r>
            <a:r>
              <a:rPr lang="ro-RO" sz="2800" b="0" dirty="0">
                <a:solidFill>
                  <a:schemeClr val="tx1"/>
                </a:solidFill>
              </a:rPr>
              <a:t>aimuță</a:t>
            </a:r>
            <a:r>
              <a:rPr lang="ro-RO" sz="2600" dirty="0"/>
              <a:t>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[3,</a:t>
            </a:r>
            <a:r>
              <a:rPr lang="ro-RO" sz="2600" dirty="0"/>
              <a:t>3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(2</a:t>
            </a:r>
            <a:r>
              <a:rPr lang="en-US" sz="2600" dirty="0"/>
              <a:t>*3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3) / </a:t>
            </a:r>
            <a:r>
              <a:rPr lang="ro-RO" sz="2600" dirty="0">
                <a:sym typeface="Symbol" panose="05050102010706020507" pitchFamily="18" charset="2"/>
              </a:rPr>
              <a:t>2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ro-RO" sz="2600" dirty="0"/>
              <a:t>	12 /</a:t>
            </a:r>
            <a:r>
              <a:rPr lang="ro-RO" sz="2600" dirty="0">
                <a:sym typeface="Symbol" panose="05050102010706020507" pitchFamily="18" charset="2"/>
              </a:rPr>
              <a:t>2 = 8.48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64404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8.48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8.48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nkey Clipart Images - Free Download on Freepik">
            <a:extLst>
              <a:ext uri="{FF2B5EF4-FFF2-40B4-BE49-F238E27FC236}">
                <a16:creationId xmlns:a16="http://schemas.microsoft.com/office/drawing/2014/main" id="{9AE0E124-D96F-A332-D011-4238F4AB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02" y="4334089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3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broască = 1 * broască + 8.48 * maimuță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4385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8.48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8.48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29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+ 8.48 * maimuță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+ 5.65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?</a:t>
            </a:r>
            <a:r>
              <a:rPr lang="ro-RO" dirty="0"/>
              <a:t>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?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?</a:t>
            </a:r>
            <a:r>
              <a:rPr lang="ro-RO" dirty="0"/>
              <a:t>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?</a:t>
            </a:r>
            <a:r>
              <a:rPr lang="ro-RO" dirty="0"/>
              <a:t> * ușă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2216892-551D-2A96-BE0A-1EF9D7A0EB0C}"/>
              </a:ext>
            </a:extLst>
          </p:cNvPr>
          <p:cNvSpPr/>
          <p:nvPr/>
        </p:nvSpPr>
        <p:spPr bwMode="auto">
          <a:xfrm>
            <a:off x="5309891" y="3370064"/>
            <a:ext cx="3384376" cy="936625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o-RO" dirty="0"/>
              <a:t>Normalizare</a:t>
            </a:r>
            <a:r>
              <a:rPr lang="en-US" dirty="0"/>
              <a:t> – de care?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1180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+ 8.48 * maimuță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+ 5.65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0.0005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+ 0.9994 * maimuță</a:t>
            </a:r>
          </a:p>
          <a:p>
            <a:pPr marL="457200" lvl="1" indent="0">
              <a:buNone/>
            </a:pPr>
            <a:r>
              <a:rPr lang="ro-RO" dirty="0"/>
              <a:t>broască = 0.0090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+ 0.9905 * ușă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2216892-551D-2A96-BE0A-1EF9D7A0EB0C}"/>
              </a:ext>
            </a:extLst>
          </p:cNvPr>
          <p:cNvSpPr/>
          <p:nvPr/>
        </p:nvSpPr>
        <p:spPr bwMode="auto">
          <a:xfrm>
            <a:off x="5309891" y="3370064"/>
            <a:ext cx="3384376" cy="936625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o-RO" dirty="0"/>
              <a:t>Normalizare - softmax</a:t>
            </a:r>
          </a:p>
        </p:txBody>
      </p:sp>
    </p:spTree>
    <p:extLst>
      <p:ext uri="{BB962C8B-B14F-4D97-AF65-F5344CB8AC3E}">
        <p14:creationId xmlns:p14="http://schemas.microsoft.com/office/powerpoint/2010/main" val="366153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+ 4.24 * pește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+ 5.65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0.0005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+ 0.9994 * maimuță</a:t>
            </a:r>
          </a:p>
          <a:p>
            <a:pPr marL="457200" lvl="1" indent="0">
              <a:buNone/>
            </a:pPr>
            <a:r>
              <a:rPr lang="ro-RO" dirty="0"/>
              <a:t>broască = 0.0090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+ 0.9905 * ușă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0.0005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+ 0.9994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,</a:t>
            </a:r>
            <a:r>
              <a:rPr lang="ro-RO" dirty="0">
                <a:solidFill>
                  <a:srgbClr val="FF6600"/>
                </a:solidFill>
              </a:rPr>
              <a:t>3</a:t>
            </a:r>
            <a:r>
              <a:rPr lang="en-US" dirty="0"/>
              <a:t>]</a:t>
            </a:r>
            <a:r>
              <a:rPr lang="ro-RO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0.0090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+ 0.9905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4</a:t>
            </a:r>
            <a:r>
              <a:rPr lang="en-US" dirty="0"/>
              <a:t>]</a:t>
            </a:r>
            <a:r>
              <a:rPr lang="ro-RO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20" name="Content Placeholder 15">
            <a:extLst>
              <a:ext uri="{FF2B5EF4-FFF2-40B4-BE49-F238E27FC236}">
                <a16:creationId xmlns:a16="http://schemas.microsoft.com/office/drawing/2014/main" id="{6D426737-48EE-5C43-5958-5DEC5F635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9760352"/>
              </p:ext>
            </p:extLst>
          </p:nvPr>
        </p:nvGraphicFramePr>
        <p:xfrm>
          <a:off x="5340518" y="75962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21" name="Picture 4" descr="Door Clip Art Free PNG Image｜Illustoon">
            <a:extLst>
              <a:ext uri="{FF2B5EF4-FFF2-40B4-BE49-F238E27FC236}">
                <a16:creationId xmlns:a16="http://schemas.microsoft.com/office/drawing/2014/main" id="{EB1A14CC-D21B-2919-EA15-A056111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77" y="51157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Fish Clip Art 18 Colorful Fish Included ...">
            <a:extLst>
              <a:ext uri="{FF2B5EF4-FFF2-40B4-BE49-F238E27FC236}">
                <a16:creationId xmlns:a16="http://schemas.microsoft.com/office/drawing/2014/main" id="{1E9E6466-4963-BCED-377F-07856F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4" y="2932808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100,000 Cat clipart Vector Images ...">
            <a:extLst>
              <a:ext uri="{FF2B5EF4-FFF2-40B4-BE49-F238E27FC236}">
                <a16:creationId xmlns:a16="http://schemas.microsoft.com/office/drawing/2014/main" id="{EEE4B0D8-81FF-C4C1-E80F-073E2AD6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73" y="22715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4B094-D9BC-2430-5596-B0C00FD59EC6}"/>
              </a:ext>
            </a:extLst>
          </p:cNvPr>
          <p:cNvGrpSpPr/>
          <p:nvPr/>
        </p:nvGrpSpPr>
        <p:grpSpPr>
          <a:xfrm>
            <a:off x="4870710" y="408757"/>
            <a:ext cx="3322002" cy="3169123"/>
            <a:chOff x="1077855" y="3201195"/>
            <a:chExt cx="3322002" cy="31691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C63B44-98A8-20E4-2A4B-BF1027BB35F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21E664F-3D78-3F98-E89F-414718C63E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76DA88F-947D-1A1B-5DE7-B89BCFBC77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4B8B6-A5D7-1686-D633-7C12D9B3F7B2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2C7C19-B4CC-E798-09F2-641BB956024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30" name="Picture 29" descr="Frog Clipart Images – Browse 16,575 ...">
            <a:extLst>
              <a:ext uri="{FF2B5EF4-FFF2-40B4-BE49-F238E27FC236}">
                <a16:creationId xmlns:a16="http://schemas.microsoft.com/office/drawing/2014/main" id="{2B1D85BE-779F-DC46-3CC8-8BB23355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74" y="16314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/>
          <p:nvPr/>
        </p:nvCxnSpPr>
        <p:spPr bwMode="auto">
          <a:xfrm flipH="1">
            <a:off x="4355976" y="2132856"/>
            <a:ext cx="2160240" cy="3528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6876256" y="1540949"/>
            <a:ext cx="370196" cy="412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2" descr="Monkey Clipart Images - Free Download on Freepik">
            <a:extLst>
              <a:ext uri="{FF2B5EF4-FFF2-40B4-BE49-F238E27FC236}">
                <a16:creationId xmlns:a16="http://schemas.microsoft.com/office/drawing/2014/main" id="{46E7F881-13EA-BC78-EC48-BD9B1A32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51" y="1151652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0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EC9F-CC71-3A7F-3E09-179F7CB5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ro-RO" dirty="0"/>
              <a:t>țele neuronale artificiale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36E9-0AB7-750C-9C47-CB7BB819C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dirty="0"/>
              <a:t>Rețele neuronale dense (fully-connected)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Rețele neuronale convolutive</a:t>
            </a:r>
          </a:p>
          <a:p>
            <a:endParaRPr lang="ro-RO" dirty="0"/>
          </a:p>
          <a:p>
            <a:pPr lvl="1"/>
            <a:r>
              <a:rPr lang="ro-RO" dirty="0"/>
              <a:t>Word embeddings 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Transformers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C3D27-0489-A706-299D-027985B0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A32E5-1EB9-728B-6D9C-3429C1A9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509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Contextul</a:t>
            </a:r>
            <a:r>
              <a:rPr lang="en-US" sz="2000" dirty="0"/>
              <a:t> </a:t>
            </a:r>
            <a:r>
              <a:rPr lang="en-US" sz="2000" dirty="0" err="1"/>
              <a:t>cuvintelor</a:t>
            </a:r>
            <a:r>
              <a:rPr lang="ro-RO" sz="2000" dirty="0"/>
              <a:t> – matricea de afinitate</a:t>
            </a:r>
            <a:endParaRPr lang="en-US" sz="2000" dirty="0"/>
          </a:p>
          <a:p>
            <a:pPr lvl="1"/>
            <a:r>
              <a:rPr lang="en-US" sz="1800" i="1" dirty="0"/>
              <a:t>O </a:t>
            </a:r>
            <a:r>
              <a:rPr lang="ro-RO" sz="1800" b="1" i="1" dirty="0">
                <a:solidFill>
                  <a:srgbClr val="0000FF"/>
                </a:solidFill>
              </a:rPr>
              <a:t>broască</a:t>
            </a:r>
            <a:r>
              <a:rPr lang="ro-RO" sz="1800" i="1" dirty="0"/>
              <a:t> </a:t>
            </a:r>
            <a:r>
              <a:rPr lang="en-US" sz="1800" i="1" dirty="0"/>
              <a:t>s-a </a:t>
            </a:r>
            <a:r>
              <a:rPr lang="ro-RO" sz="1800" i="1" dirty="0"/>
              <a:t>întâlnit cu o </a:t>
            </a:r>
            <a:r>
              <a:rPr lang="ro-RO" sz="1800" i="1" dirty="0">
                <a:solidFill>
                  <a:srgbClr val="FF6600"/>
                </a:solidFill>
              </a:rPr>
              <a:t>mai</a:t>
            </a:r>
            <a:r>
              <a:rPr lang="ro-RO" sz="1800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sz="1800" i="1" dirty="0"/>
              <a:t>S-a stricat </a:t>
            </a:r>
            <a:r>
              <a:rPr lang="ro-RO" sz="1800" b="1" i="1" dirty="0">
                <a:solidFill>
                  <a:srgbClr val="FF6600"/>
                </a:solidFill>
              </a:rPr>
              <a:t>broasca</a:t>
            </a:r>
            <a:r>
              <a:rPr lang="ro-RO" sz="1800" i="1" dirty="0"/>
              <a:t> de la </a:t>
            </a:r>
            <a:r>
              <a:rPr lang="ro-RO" sz="1800" i="1" dirty="0">
                <a:solidFill>
                  <a:srgbClr val="FF6600"/>
                </a:solidFill>
              </a:rPr>
              <a:t>ușă</a:t>
            </a:r>
            <a:endParaRPr lang="ro-RO" sz="1800" dirty="0"/>
          </a:p>
          <a:p>
            <a:pPr marL="457200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+ 4.24 * pește</a:t>
            </a:r>
          </a:p>
          <a:p>
            <a:pPr marL="457200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+ 5.65 * ușă</a:t>
            </a:r>
          </a:p>
          <a:p>
            <a:pPr lvl="1"/>
            <a:endParaRPr lang="ro-RO" sz="1800" dirty="0"/>
          </a:p>
          <a:p>
            <a:pPr lvl="1"/>
            <a:endParaRPr lang="ro-RO" sz="1800" dirty="0"/>
          </a:p>
          <a:p>
            <a:pPr marL="457200" lvl="1" indent="0">
              <a:buNone/>
            </a:pPr>
            <a:r>
              <a:rPr lang="ro-RO" sz="1800" dirty="0"/>
              <a:t>broască = 0.0005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+ 0.9994 * maimuță</a:t>
            </a:r>
          </a:p>
          <a:p>
            <a:pPr marL="457200" lvl="1" indent="0">
              <a:buNone/>
            </a:pPr>
            <a:r>
              <a:rPr lang="ro-RO" sz="1800" dirty="0"/>
              <a:t>broască = 0.0090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+ 0.9905 * ușă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0.0005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+ 0.9994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3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3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0.0090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+ 0.9905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0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4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ro-RO" sz="2400" dirty="0"/>
              <a:t>broască = 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2.9</a:t>
            </a:r>
            <a:r>
              <a:rPr lang="ro-RO" sz="2400" dirty="0">
                <a:solidFill>
                  <a:srgbClr val="0000FF"/>
                </a:solidFill>
              </a:rPr>
              <a:t>99</a:t>
            </a:r>
            <a:r>
              <a:rPr lang="en-US" sz="2400" dirty="0"/>
              <a:t>,</a:t>
            </a:r>
            <a:r>
              <a:rPr lang="ro-RO" dirty="0">
                <a:solidFill>
                  <a:srgbClr val="FF6600"/>
                </a:solidFill>
              </a:rPr>
              <a:t>2.999</a:t>
            </a:r>
            <a:r>
              <a:rPr lang="en-US" sz="2400" dirty="0"/>
              <a:t>]</a:t>
            </a:r>
            <a:r>
              <a:rPr lang="ro-RO" sz="2400" dirty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ro-RO" sz="2400" dirty="0"/>
              <a:t>broască = 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0.01</a:t>
            </a:r>
            <a:r>
              <a:rPr lang="ro-RO" sz="2400" dirty="0">
                <a:solidFill>
                  <a:srgbClr val="0000FF"/>
                </a:solidFill>
              </a:rPr>
              <a:t>8</a:t>
            </a:r>
            <a:r>
              <a:rPr lang="en-US" sz="2400" dirty="0"/>
              <a:t>,</a:t>
            </a:r>
            <a:r>
              <a:rPr lang="en-US" dirty="0">
                <a:solidFill>
                  <a:srgbClr val="FF6600"/>
                </a:solidFill>
              </a:rPr>
              <a:t>3.9</a:t>
            </a:r>
            <a:r>
              <a:rPr lang="ro-RO" dirty="0">
                <a:solidFill>
                  <a:srgbClr val="FF6600"/>
                </a:solidFill>
              </a:rPr>
              <a:t>81</a:t>
            </a:r>
            <a:r>
              <a:rPr lang="en-US" sz="2400" dirty="0"/>
              <a:t>]</a:t>
            </a:r>
            <a:endParaRPr lang="ro-RO" sz="2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2906354" y="2999170"/>
            <a:ext cx="475955" cy="38370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20" name="Content Placeholder 15">
            <a:extLst>
              <a:ext uri="{FF2B5EF4-FFF2-40B4-BE49-F238E27FC236}">
                <a16:creationId xmlns:a16="http://schemas.microsoft.com/office/drawing/2014/main" id="{6D426737-48EE-5C43-5958-5DEC5F63548A}"/>
              </a:ext>
            </a:extLst>
          </p:cNvPr>
          <p:cNvGraphicFramePr>
            <a:graphicFrameLocks/>
          </p:cNvGraphicFramePr>
          <p:nvPr/>
        </p:nvGraphicFramePr>
        <p:xfrm>
          <a:off x="5340518" y="75962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21" name="Picture 4" descr="Door Clip Art Free PNG Image｜Illustoon">
            <a:extLst>
              <a:ext uri="{FF2B5EF4-FFF2-40B4-BE49-F238E27FC236}">
                <a16:creationId xmlns:a16="http://schemas.microsoft.com/office/drawing/2014/main" id="{EB1A14CC-D21B-2919-EA15-A056111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77" y="51157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Fish Clip Art 18 Colorful Fish Included ...">
            <a:extLst>
              <a:ext uri="{FF2B5EF4-FFF2-40B4-BE49-F238E27FC236}">
                <a16:creationId xmlns:a16="http://schemas.microsoft.com/office/drawing/2014/main" id="{1E9E6466-4963-BCED-377F-07856F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4" y="2932808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100,000 Cat clipart Vector Images ...">
            <a:extLst>
              <a:ext uri="{FF2B5EF4-FFF2-40B4-BE49-F238E27FC236}">
                <a16:creationId xmlns:a16="http://schemas.microsoft.com/office/drawing/2014/main" id="{EEE4B0D8-81FF-C4C1-E80F-073E2AD6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73" y="22715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4B094-D9BC-2430-5596-B0C00FD59EC6}"/>
              </a:ext>
            </a:extLst>
          </p:cNvPr>
          <p:cNvGrpSpPr/>
          <p:nvPr/>
        </p:nvGrpSpPr>
        <p:grpSpPr>
          <a:xfrm>
            <a:off x="4870710" y="408757"/>
            <a:ext cx="3322002" cy="3169123"/>
            <a:chOff x="1077855" y="3201195"/>
            <a:chExt cx="3322002" cy="31691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C63B44-98A8-20E4-2A4B-BF1027BB35F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21E664F-3D78-3F98-E89F-414718C63E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76DA88F-947D-1A1B-5DE7-B89BCFBC77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4B8B6-A5D7-1686-D633-7C12D9B3F7B2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2C7C19-B4CC-E798-09F2-641BB956024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30" name="Picture 29" descr="Frog Clipart Images – Browse 16,575 ...">
            <a:extLst>
              <a:ext uri="{FF2B5EF4-FFF2-40B4-BE49-F238E27FC236}">
                <a16:creationId xmlns:a16="http://schemas.microsoft.com/office/drawing/2014/main" id="{2B1D85BE-779F-DC46-3CC8-8BB23355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01" y="159322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B6959F-FD01-C45D-81F7-45928F878757}"/>
              </a:ext>
            </a:extLst>
          </p:cNvPr>
          <p:cNvSpPr/>
          <p:nvPr/>
        </p:nvSpPr>
        <p:spPr bwMode="auto">
          <a:xfrm rot="5400000">
            <a:off x="2897057" y="4222010"/>
            <a:ext cx="475955" cy="38370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4D6CECA1-D3CF-51A1-EF21-B865ABBE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92" y="159322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C5B71-1F37-2747-A64B-BBB76E917A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355976" y="1818460"/>
            <a:ext cx="2624475" cy="4058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F60602-A434-8621-E56E-BF6BEE04C7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9971" y="1296114"/>
            <a:ext cx="3641020" cy="49085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7" name="Picture 16" descr="Frog Clipart Images – Browse 16,575 ...">
            <a:extLst>
              <a:ext uri="{FF2B5EF4-FFF2-40B4-BE49-F238E27FC236}">
                <a16:creationId xmlns:a16="http://schemas.microsoft.com/office/drawing/2014/main" id="{E7E3D557-47C0-6AC6-ED77-3BAE546C4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43" y="128694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An Interior Door Lock Assembly and Key ...">
            <a:extLst>
              <a:ext uri="{FF2B5EF4-FFF2-40B4-BE49-F238E27FC236}">
                <a16:creationId xmlns:a16="http://schemas.microsoft.com/office/drawing/2014/main" id="{035662C5-E18C-EFA0-5DA7-4074560E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7"/>
          <a:stretch/>
        </p:blipFill>
        <p:spPr bwMode="auto">
          <a:xfrm>
            <a:off x="5098879" y="903843"/>
            <a:ext cx="1082581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04A710-1330-4AAE-EE13-74A11AA03510}"/>
              </a:ext>
            </a:extLst>
          </p:cNvPr>
          <p:cNvSpPr txBox="1"/>
          <p:nvPr/>
        </p:nvSpPr>
        <p:spPr>
          <a:xfrm>
            <a:off x="9738650" y="4154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Monkey Clipart Images - Free Download on Freepik">
            <a:extLst>
              <a:ext uri="{FF2B5EF4-FFF2-40B4-BE49-F238E27FC236}">
                <a16:creationId xmlns:a16="http://schemas.microsoft.com/office/drawing/2014/main" id="{AC6815BC-2AD7-C7F1-50A4-F15506BE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51" y="1151652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470D403-D364-5005-1746-B3AF66ECE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17982"/>
              </p:ext>
            </p:extLst>
          </p:nvPr>
        </p:nvGraphicFramePr>
        <p:xfrm>
          <a:off x="5471632" y="5374352"/>
          <a:ext cx="34447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265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11369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182832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331789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31789"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0.9994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31789"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0.9994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C0540E6-8BA7-D335-ACA0-9FD12520D149}"/>
              </a:ext>
            </a:extLst>
          </p:cNvPr>
          <p:cNvSpPr txBox="1"/>
          <p:nvPr/>
        </p:nvSpPr>
        <p:spPr>
          <a:xfrm>
            <a:off x="6601766" y="4940809"/>
            <a:ext cx="178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33CCFF"/>
                </a:solidFill>
              </a:rPr>
              <a:t>V (Values)</a:t>
            </a:r>
            <a:endParaRPr lang="en-US" b="1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0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767184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31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3239451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430773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439517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392976" y="1230470"/>
            <a:ext cx="6970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Un alt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28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767184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3239451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61087" y="2225546"/>
            <a:ext cx="1971849" cy="3585431"/>
            <a:chOff x="4267703" y="1556792"/>
            <a:chExt cx="1971849" cy="3585431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556792"/>
              <a:ext cx="1824790" cy="3585431"/>
              <a:chOff x="2968232" y="237845"/>
              <a:chExt cx="3324002" cy="6234596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430773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439517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3849135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398306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392976" y="1230470"/>
            <a:ext cx="6970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Un alt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40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767184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3239451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3CD1B9A-A57C-5E47-26B1-94D3D963BCFA}"/>
              </a:ext>
            </a:extLst>
          </p:cNvPr>
          <p:cNvGrpSpPr/>
          <p:nvPr/>
        </p:nvGrpSpPr>
        <p:grpSpPr>
          <a:xfrm>
            <a:off x="5736474" y="3901422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9C7E2B71-98D5-2345-6B56-B550A7BF33D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FD30A76-12C4-A354-900C-38B59C60D08D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625CA7B7-871B-18A8-3A59-4B7AFF09672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2C4E0D57-8780-BD10-625B-4E87B860A520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1D257BD3-C909-0A7D-6952-B137C2509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1140345D-0117-FDC9-7599-336C47FB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7510E18-A713-FA91-8F16-9B2EAF218B58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4521FD8B-47BC-E1D1-1CFE-2542495E90B8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D3EAD5B7-1BD2-12B3-443C-E51A662B5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B6F67736-47B3-4084-159B-0EC5B0B6ED97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1ACA2CD-0D42-3B60-8E27-3CBDDF0D4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F728603-76D9-AF60-DE4E-2B09A6ADD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4F36FDCA-028B-E92E-A9C8-86D8F8FA3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53D271CF-3444-E635-BCE9-D5A21D881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8C9ED217-05FE-57C9-751D-E16BAE65E6DA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61087" y="1884639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C399244C-8AFF-6403-F6F2-6C8DC772A367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430773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439517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3849135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03FB5DF6-6149-BD35-2D2B-3F51312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4874026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398306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749FC18A-6889-F7BE-6B87-8BD528C1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5068903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0AA4-64D6-289E-7E02-1081F5E99EE5}"/>
              </a:ext>
            </a:extLst>
          </p:cNvPr>
          <p:cNvSpPr txBox="1"/>
          <p:nvPr/>
        </p:nvSpPr>
        <p:spPr>
          <a:xfrm>
            <a:off x="549033" y="6274065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392976" y="1230470"/>
            <a:ext cx="6970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Un alt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8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2141355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3CD1B9A-A57C-5E47-26B1-94D3D963BCFA}"/>
              </a:ext>
            </a:extLst>
          </p:cNvPr>
          <p:cNvGrpSpPr/>
          <p:nvPr/>
        </p:nvGrpSpPr>
        <p:grpSpPr>
          <a:xfrm>
            <a:off x="5736474" y="2803326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9C7E2B71-98D5-2345-6B56-B550A7BF33D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FD30A76-12C4-A354-900C-38B59C60D08D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625CA7B7-871B-18A8-3A59-4B7AFF09672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2C4E0D57-8780-BD10-625B-4E87B860A520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1D257BD3-C909-0A7D-6952-B137C2509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1140345D-0117-FDC9-7599-336C47FB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7510E18-A713-FA91-8F16-9B2EAF218B58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4521FD8B-47BC-E1D1-1CFE-2542495E90B8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D3EAD5B7-1BD2-12B3-443C-E51A662B5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B6F67736-47B3-4084-159B-0EC5B0B6ED97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1ACA2CD-0D42-3B60-8E27-3CBDDF0D4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F728603-76D9-AF60-DE4E-2B09A6ADD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4F36FDCA-028B-E92E-A9C8-86D8F8FA3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53D271CF-3444-E635-BCE9-D5A21D881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8C9ED217-05FE-57C9-751D-E16BAE65E6DA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04716" y="801800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C399244C-8AFF-6403-F6F2-6C8DC772A367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320963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329707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2751039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03FB5DF6-6149-BD35-2D2B-3F51312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377593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2884972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749FC18A-6889-F7BE-6B87-8BD528C1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3970807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0AA4-64D6-289E-7E02-1081F5E99EE5}"/>
              </a:ext>
            </a:extLst>
          </p:cNvPr>
          <p:cNvSpPr txBox="1"/>
          <p:nvPr/>
        </p:nvSpPr>
        <p:spPr>
          <a:xfrm>
            <a:off x="549033" y="5175969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   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625943" y="5763895"/>
            <a:ext cx="697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Q1: reprez1  = f(reprez2) = g(reprez3) ???</a:t>
            </a:r>
          </a:p>
          <a:p>
            <a:r>
              <a:rPr lang="ro-RO" b="1" dirty="0">
                <a:solidFill>
                  <a:srgbClr val="009900"/>
                </a:solidFill>
              </a:rPr>
              <a:t>Da!!! Tranformare liniară!!!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35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2141355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3CD1B9A-A57C-5E47-26B1-94D3D963BCFA}"/>
              </a:ext>
            </a:extLst>
          </p:cNvPr>
          <p:cNvGrpSpPr/>
          <p:nvPr/>
        </p:nvGrpSpPr>
        <p:grpSpPr>
          <a:xfrm>
            <a:off x="5736474" y="2803326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9C7E2B71-98D5-2345-6B56-B550A7BF33D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FD30A76-12C4-A354-900C-38B59C60D08D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625CA7B7-871B-18A8-3A59-4B7AFF09672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2C4E0D57-8780-BD10-625B-4E87B860A520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1D257BD3-C909-0A7D-6952-B137C2509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1140345D-0117-FDC9-7599-336C47FB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7510E18-A713-FA91-8F16-9B2EAF218B58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4521FD8B-47BC-E1D1-1CFE-2542495E90B8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D3EAD5B7-1BD2-12B3-443C-E51A662B5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B6F67736-47B3-4084-159B-0EC5B0B6ED97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1ACA2CD-0D42-3B60-8E27-3CBDDF0D4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F728603-76D9-AF60-DE4E-2B09A6ADD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4F36FDCA-028B-E92E-A9C8-86D8F8FA3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53D271CF-3444-E635-BCE9-D5A21D881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8C9ED217-05FE-57C9-751D-E16BAE65E6DA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04716" y="801800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C399244C-8AFF-6403-F6F2-6C8DC772A367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320963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329707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2751039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03FB5DF6-6149-BD35-2D2B-3F51312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377593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2884972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749FC18A-6889-F7BE-6B87-8BD528C1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3970807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0AA4-64D6-289E-7E02-1081F5E99EE5}"/>
              </a:ext>
            </a:extLst>
          </p:cNvPr>
          <p:cNvSpPr txBox="1"/>
          <p:nvPr/>
        </p:nvSpPr>
        <p:spPr>
          <a:xfrm>
            <a:off x="549033" y="5175969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   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604743" y="5597946"/>
            <a:ext cx="697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Q2: Care reprezentare e mai bună pentur a stabili similaritatea (deci a face diferența între sensurile lui </a:t>
            </a:r>
            <a:r>
              <a:rPr lang="ro-RO" b="1" i="1" dirty="0">
                <a:solidFill>
                  <a:srgbClr val="FF0000"/>
                </a:solidFill>
              </a:rPr>
              <a:t>broască</a:t>
            </a:r>
            <a:r>
              <a:rPr lang="ro-RO" b="1" dirty="0">
                <a:solidFill>
                  <a:srgbClr val="FF0000"/>
                </a:solidFill>
              </a:rPr>
              <a:t>)?</a:t>
            </a:r>
          </a:p>
          <a:p>
            <a:r>
              <a:rPr lang="ro-RO" b="1" dirty="0">
                <a:solidFill>
                  <a:srgbClr val="009900"/>
                </a:solidFill>
              </a:rPr>
              <a:t>Reprezentarea 1 sau 3!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99D6-B63C-A012-B70B-49BAEA71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4C29-B45F-0021-7BFB-1372D14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02CC4-281C-33B0-0E70-FB5CEA0E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FCC4E-50A3-B953-8888-6E4CD0AB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D3CC5-DA9F-DAE1-4BD5-EF4BD63B430A}"/>
              </a:ext>
            </a:extLst>
          </p:cNvPr>
          <p:cNvGrpSpPr/>
          <p:nvPr/>
        </p:nvGrpSpPr>
        <p:grpSpPr>
          <a:xfrm>
            <a:off x="6303657" y="188912"/>
            <a:ext cx="2873988" cy="2573958"/>
            <a:chOff x="1057034" y="1996664"/>
            <a:chExt cx="5235200" cy="44757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C50A58-58B2-034F-47B6-F17DC79BF7ED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BDAF911-261D-F0F8-7A8C-105DCD3DE7ED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FAAB250-4BF2-2226-74A9-8316A95BE445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AEBC921-BFC7-9F5D-8FAD-86DDEACDD96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CFE502-F25A-79FC-29CF-14D79DD26095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2D28D5-B282-79D9-1CA2-5C10D4241483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4DC561-9CB3-CD19-5F26-ADEE25F9FF3E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9" name="Picture 4" descr="Door Clip Art Free PNG Image｜Illustoon">
              <a:extLst>
                <a:ext uri="{FF2B5EF4-FFF2-40B4-BE49-F238E27FC236}">
                  <a16:creationId xmlns:a16="http://schemas.microsoft.com/office/drawing/2014/main" id="{24F11FB3-6F3B-38C2-F12D-16F84322F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DAF3A7-B073-F6F5-1F90-230472DC9326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4" name="Picture 8" descr="Frog Clipart Images – Browse 16,575 ...">
                <a:extLst>
                  <a:ext uri="{FF2B5EF4-FFF2-40B4-BE49-F238E27FC236}">
                    <a16:creationId xmlns:a16="http://schemas.microsoft.com/office/drawing/2014/main" id="{70DBB74C-794A-7F36-1C58-6CCD000FB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Frog Clipart Images – Browse 16,575 ...">
                <a:extLst>
                  <a:ext uri="{FF2B5EF4-FFF2-40B4-BE49-F238E27FC236}">
                    <a16:creationId xmlns:a16="http://schemas.microsoft.com/office/drawing/2014/main" id="{B240AE2D-B04B-A030-B8AA-2C0625889C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AC3CD7-AC00-1B8A-F6DD-E01D56C8A2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2" descr="Monkey Clipart Images - Free Download on Freepik">
              <a:extLst>
                <a:ext uri="{FF2B5EF4-FFF2-40B4-BE49-F238E27FC236}">
                  <a16:creationId xmlns:a16="http://schemas.microsoft.com/office/drawing/2014/main" id="{162912E4-D36C-CF66-E6CA-05BDE5501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39AFE6-E2EF-6DF8-488D-B141ADEDB0F6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91DFE1-06E7-4DBD-BB9E-7BF38D3CA300}"/>
              </a:ext>
            </a:extLst>
          </p:cNvPr>
          <p:cNvGrpSpPr/>
          <p:nvPr/>
        </p:nvGrpSpPr>
        <p:grpSpPr>
          <a:xfrm rot="10800000">
            <a:off x="1403350" y="1892406"/>
            <a:ext cx="513718" cy="216024"/>
            <a:chOff x="714741" y="3356992"/>
            <a:chExt cx="513718" cy="2160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7B3C7B-49F7-F001-8481-67EAB652A0E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5E86AF-B487-55BC-F986-E64B38B8CB71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8D9BF5-5243-D44E-A217-F51D0055B224}"/>
              </a:ext>
            </a:extLst>
          </p:cNvPr>
          <p:cNvGrpSpPr/>
          <p:nvPr/>
        </p:nvGrpSpPr>
        <p:grpSpPr>
          <a:xfrm>
            <a:off x="2120477" y="1892406"/>
            <a:ext cx="513718" cy="216024"/>
            <a:chOff x="714741" y="3356992"/>
            <a:chExt cx="513718" cy="2160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D904-7C05-1CF2-7780-D0DBABA3D69F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6CAD69-2A72-38BF-C5F6-91F912EFAAE5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04970D-B95E-B4C8-ED5B-22373CB6C08A}"/>
              </a:ext>
            </a:extLst>
          </p:cNvPr>
          <p:cNvGrpSpPr/>
          <p:nvPr/>
        </p:nvGrpSpPr>
        <p:grpSpPr>
          <a:xfrm rot="10800000">
            <a:off x="3303272" y="1894126"/>
            <a:ext cx="513718" cy="216024"/>
            <a:chOff x="714741" y="3356992"/>
            <a:chExt cx="513718" cy="2160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EA22B0-7408-1583-9616-C1A555B84F4A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F3B3E8-20A4-818C-C4F7-E4AA00C4F4E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24B34-DC4B-8667-1BF9-BCFB97635EDB}"/>
              </a:ext>
            </a:extLst>
          </p:cNvPr>
          <p:cNvGrpSpPr/>
          <p:nvPr/>
        </p:nvGrpSpPr>
        <p:grpSpPr>
          <a:xfrm rot="5400000">
            <a:off x="3840506" y="1892406"/>
            <a:ext cx="513718" cy="216024"/>
            <a:chOff x="714741" y="3356992"/>
            <a:chExt cx="513718" cy="2160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9F864-3D4B-73D9-DA58-D863463585CC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A683AB-0E05-D708-49A7-52705E4EB2E7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927094-CDBA-419C-79C8-4B786661A507}"/>
              </a:ext>
            </a:extLst>
          </p:cNvPr>
          <p:cNvCxnSpPr/>
          <p:nvPr/>
        </p:nvCxnSpPr>
        <p:spPr bwMode="auto">
          <a:xfrm flipH="1">
            <a:off x="6610123" y="881856"/>
            <a:ext cx="320458" cy="15393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589B53-3F0B-9DB5-54A3-6B22BD09BDB6}"/>
              </a:ext>
            </a:extLst>
          </p:cNvPr>
          <p:cNvCxnSpPr>
            <a:cxnSpLocks/>
          </p:cNvCxnSpPr>
          <p:nvPr/>
        </p:nvCxnSpPr>
        <p:spPr bwMode="auto">
          <a:xfrm flipH="1">
            <a:off x="6617778" y="1388622"/>
            <a:ext cx="1879699" cy="10441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5E06EB1-C527-02EC-4D5A-86A80CC4CA35}"/>
              </a:ext>
            </a:extLst>
          </p:cNvPr>
          <p:cNvSpPr/>
          <p:nvPr/>
        </p:nvSpPr>
        <p:spPr bwMode="auto">
          <a:xfrm>
            <a:off x="6697664" y="1974962"/>
            <a:ext cx="255598" cy="278742"/>
          </a:xfrm>
          <a:custGeom>
            <a:avLst/>
            <a:gdLst>
              <a:gd name="connsiteX0" fmla="*/ 0 w 255598"/>
              <a:gd name="connsiteY0" fmla="*/ 0 h 228600"/>
              <a:gd name="connsiteX1" fmla="*/ 238125 w 255598"/>
              <a:gd name="connsiteY1" fmla="*/ 47625 h 228600"/>
              <a:gd name="connsiteX2" fmla="*/ 219075 w 255598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98" h="228600">
                <a:moveTo>
                  <a:pt x="0" y="0"/>
                </a:moveTo>
                <a:cubicBezTo>
                  <a:pt x="100806" y="4762"/>
                  <a:pt x="201613" y="9525"/>
                  <a:pt x="238125" y="47625"/>
                </a:cubicBezTo>
                <a:cubicBezTo>
                  <a:pt x="274637" y="85725"/>
                  <a:pt x="246856" y="157162"/>
                  <a:pt x="219075" y="22860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45DC85-728E-7096-A503-C5283640F8F2}"/>
              </a:ext>
            </a:extLst>
          </p:cNvPr>
          <p:cNvGrpSpPr/>
          <p:nvPr/>
        </p:nvGrpSpPr>
        <p:grpSpPr>
          <a:xfrm>
            <a:off x="5811794" y="3050805"/>
            <a:ext cx="3158229" cy="2703119"/>
            <a:chOff x="5660509" y="2344486"/>
            <a:chExt cx="3158229" cy="2703119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54050615-F845-E787-86D2-FDDAAF80DD6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AD4D67-703F-7B15-1F7C-EEBB9ECCED10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55A21A9-0056-AB98-8EB4-56BF9B31D436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D20FF22-5B7C-BCB3-E77E-D1BF04507A24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1F523A7-DE1A-651B-7341-61FCFBF5A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346858F3-280C-76F6-64D8-836A35AC7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BE5988-9D20-7940-C7DF-D59729A3C272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547DFB1-085B-A432-52F7-07AFD0A5BCB9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57" name="Picture 4" descr="Door Clip Art Free PNG Image｜Illustoon">
                <a:extLst>
                  <a:ext uri="{FF2B5EF4-FFF2-40B4-BE49-F238E27FC236}">
                    <a16:creationId xmlns:a16="http://schemas.microsoft.com/office/drawing/2014/main" id="{32F71CD2-45F3-7861-A5B5-6C630DB79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9573464-5A57-BA12-F627-E7756467D2AD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62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6056D2C-897C-A231-E72E-7FB67189E7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7C0C8D1-281A-13F6-AA83-FD42D99A1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A972034-5A7F-9CE1-2E1F-BC77AD83759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60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B786B11D-D504-703F-4020-D18A3C2D0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346431D-CF90-366B-AEEA-D958B5CEF5ED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902BE8-4FF0-F51C-7179-2BF9312B4589}"/>
              </a:ext>
            </a:extLst>
          </p:cNvPr>
          <p:cNvGrpSpPr/>
          <p:nvPr/>
        </p:nvGrpSpPr>
        <p:grpSpPr>
          <a:xfrm rot="10800000">
            <a:off x="1453369" y="3966046"/>
            <a:ext cx="513718" cy="216024"/>
            <a:chOff x="714741" y="3356992"/>
            <a:chExt cx="513718" cy="21602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3E681A-A2AA-5D57-9428-C95CD513B4AE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5E4624-1E94-FE74-FD90-4C23D98742B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548EEC-A1A7-C090-5A1A-6EEFD80E7656}"/>
              </a:ext>
            </a:extLst>
          </p:cNvPr>
          <p:cNvGrpSpPr/>
          <p:nvPr/>
        </p:nvGrpSpPr>
        <p:grpSpPr>
          <a:xfrm>
            <a:off x="2170496" y="3966046"/>
            <a:ext cx="513718" cy="216024"/>
            <a:chOff x="714741" y="3356992"/>
            <a:chExt cx="513718" cy="21602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180EE66-66E3-CB7A-551D-B175F3E6B45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4BED91-0976-F73C-9C87-6B43AC6675F8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73F6AAA-B02C-8272-4C35-DCBA9336FFC0}"/>
              </a:ext>
            </a:extLst>
          </p:cNvPr>
          <p:cNvGrpSpPr/>
          <p:nvPr/>
        </p:nvGrpSpPr>
        <p:grpSpPr>
          <a:xfrm rot="10800000">
            <a:off x="3291259" y="3966046"/>
            <a:ext cx="513718" cy="216024"/>
            <a:chOff x="714741" y="3356992"/>
            <a:chExt cx="513718" cy="21602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295EDB-61F8-AE20-C456-E1BD7AE2BCC0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96F18B9-B8FB-2D54-96C4-0483DE11FE6F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D5193BA-84E6-11C8-DBAE-479E1C2046C1}"/>
              </a:ext>
            </a:extLst>
          </p:cNvPr>
          <p:cNvGrpSpPr/>
          <p:nvPr/>
        </p:nvGrpSpPr>
        <p:grpSpPr>
          <a:xfrm rot="5400000">
            <a:off x="5107623" y="3979953"/>
            <a:ext cx="513718" cy="216024"/>
            <a:chOff x="714741" y="3356992"/>
            <a:chExt cx="513718" cy="21602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DE9303-D07E-5D00-FDA9-DAB5325B0D53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3BBE0D6-6A72-73B9-9B12-D2A2401293E3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265AEBBA-6D6E-4AB0-957D-A3792DE14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826757"/>
              </p:ext>
            </p:extLst>
          </p:nvPr>
        </p:nvGraphicFramePr>
        <p:xfrm>
          <a:off x="3854232" y="3908631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F2022DE0-D179-11E5-F76D-418E02C2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05881"/>
              </p:ext>
            </p:extLst>
          </p:nvPr>
        </p:nvGraphicFramePr>
        <p:xfrm>
          <a:off x="4755284" y="3729297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84" name="Arrow: Down 83">
            <a:extLst>
              <a:ext uri="{FF2B5EF4-FFF2-40B4-BE49-F238E27FC236}">
                <a16:creationId xmlns:a16="http://schemas.microsoft.com/office/drawing/2014/main" id="{465314F9-2214-D05B-D06F-A5DC84D534D5}"/>
              </a:ext>
            </a:extLst>
          </p:cNvPr>
          <p:cNvSpPr/>
          <p:nvPr/>
        </p:nvSpPr>
        <p:spPr bwMode="auto">
          <a:xfrm>
            <a:off x="7452320" y="2873177"/>
            <a:ext cx="288032" cy="652721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5" name="Cloud 84">
            <a:extLst>
              <a:ext uri="{FF2B5EF4-FFF2-40B4-BE49-F238E27FC236}">
                <a16:creationId xmlns:a16="http://schemas.microsoft.com/office/drawing/2014/main" id="{66C40508-B161-91EB-D3A0-97ED52ECDED2}"/>
              </a:ext>
            </a:extLst>
          </p:cNvPr>
          <p:cNvSpPr/>
          <p:nvPr/>
        </p:nvSpPr>
        <p:spPr bwMode="auto">
          <a:xfrm>
            <a:off x="7846605" y="2996952"/>
            <a:ext cx="1194543" cy="42363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Transformare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liniară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E7451F88-5211-3C8F-B9EE-DD07E86B246F}"/>
              </a:ext>
            </a:extLst>
          </p:cNvPr>
          <p:cNvSpPr/>
          <p:nvPr/>
        </p:nvSpPr>
        <p:spPr bwMode="auto">
          <a:xfrm>
            <a:off x="4061927" y="4913241"/>
            <a:ext cx="1194543" cy="42363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Transformare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liniară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7" name="Right Brace 86">
            <a:extLst>
              <a:ext uri="{FF2B5EF4-FFF2-40B4-BE49-F238E27FC236}">
                <a16:creationId xmlns:a16="http://schemas.microsoft.com/office/drawing/2014/main" id="{42A03D0D-D4D6-B35B-B5FC-2C327094CC60}"/>
              </a:ext>
            </a:extLst>
          </p:cNvPr>
          <p:cNvSpPr/>
          <p:nvPr/>
        </p:nvSpPr>
        <p:spPr bwMode="auto">
          <a:xfrm rot="5400000">
            <a:off x="4474584" y="4055401"/>
            <a:ext cx="200253" cy="1170714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78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99D6-B63C-A012-B70B-49BAEA71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4C29-B45F-0021-7BFB-1372D14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02CC4-281C-33B0-0E70-FB5CEA0E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FCC4E-50A3-B953-8888-6E4CD0AB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D3CC5-DA9F-DAE1-4BD5-EF4BD63B430A}"/>
              </a:ext>
            </a:extLst>
          </p:cNvPr>
          <p:cNvGrpSpPr/>
          <p:nvPr/>
        </p:nvGrpSpPr>
        <p:grpSpPr>
          <a:xfrm>
            <a:off x="6303657" y="188912"/>
            <a:ext cx="2873988" cy="2573958"/>
            <a:chOff x="1057034" y="1996664"/>
            <a:chExt cx="5235200" cy="44757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C50A58-58B2-034F-47B6-F17DC79BF7ED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BDAF911-261D-F0F8-7A8C-105DCD3DE7ED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FAAB250-4BF2-2226-74A9-8316A95BE445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AEBC921-BFC7-9F5D-8FAD-86DDEACDD96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CFE502-F25A-79FC-29CF-14D79DD26095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2D28D5-B282-79D9-1CA2-5C10D4241483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4DC561-9CB3-CD19-5F26-ADEE25F9FF3E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9" name="Picture 4" descr="Door Clip Art Free PNG Image｜Illustoon">
              <a:extLst>
                <a:ext uri="{FF2B5EF4-FFF2-40B4-BE49-F238E27FC236}">
                  <a16:creationId xmlns:a16="http://schemas.microsoft.com/office/drawing/2014/main" id="{24F11FB3-6F3B-38C2-F12D-16F84322F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DAF3A7-B073-F6F5-1F90-230472DC9326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4" name="Picture 8" descr="Frog Clipart Images – Browse 16,575 ...">
                <a:extLst>
                  <a:ext uri="{FF2B5EF4-FFF2-40B4-BE49-F238E27FC236}">
                    <a16:creationId xmlns:a16="http://schemas.microsoft.com/office/drawing/2014/main" id="{70DBB74C-794A-7F36-1C58-6CCD000FB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Frog Clipart Images – Browse 16,575 ...">
                <a:extLst>
                  <a:ext uri="{FF2B5EF4-FFF2-40B4-BE49-F238E27FC236}">
                    <a16:creationId xmlns:a16="http://schemas.microsoft.com/office/drawing/2014/main" id="{B240AE2D-B04B-A030-B8AA-2C0625889C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AC3CD7-AC00-1B8A-F6DD-E01D56C8A2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2" descr="Monkey Clipart Images - Free Download on Freepik">
              <a:extLst>
                <a:ext uri="{FF2B5EF4-FFF2-40B4-BE49-F238E27FC236}">
                  <a16:creationId xmlns:a16="http://schemas.microsoft.com/office/drawing/2014/main" id="{162912E4-D36C-CF66-E6CA-05BDE5501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39AFE6-E2EF-6DF8-488D-B141ADEDB0F6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91DFE1-06E7-4DBD-BB9E-7BF38D3CA300}"/>
              </a:ext>
            </a:extLst>
          </p:cNvPr>
          <p:cNvGrpSpPr/>
          <p:nvPr/>
        </p:nvGrpSpPr>
        <p:grpSpPr>
          <a:xfrm rot="10800000">
            <a:off x="1403350" y="1892406"/>
            <a:ext cx="513718" cy="216024"/>
            <a:chOff x="714741" y="3356992"/>
            <a:chExt cx="513718" cy="2160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7B3C7B-49F7-F001-8481-67EAB652A0E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5E86AF-B487-55BC-F986-E64B38B8CB71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8D9BF5-5243-D44E-A217-F51D0055B224}"/>
              </a:ext>
            </a:extLst>
          </p:cNvPr>
          <p:cNvGrpSpPr/>
          <p:nvPr/>
        </p:nvGrpSpPr>
        <p:grpSpPr>
          <a:xfrm>
            <a:off x="2120477" y="1892406"/>
            <a:ext cx="513718" cy="216024"/>
            <a:chOff x="714741" y="3356992"/>
            <a:chExt cx="513718" cy="2160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D904-7C05-1CF2-7780-D0DBABA3D69F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6CAD69-2A72-38BF-C5F6-91F912EFAAE5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04970D-B95E-B4C8-ED5B-22373CB6C08A}"/>
              </a:ext>
            </a:extLst>
          </p:cNvPr>
          <p:cNvGrpSpPr/>
          <p:nvPr/>
        </p:nvGrpSpPr>
        <p:grpSpPr>
          <a:xfrm rot="10800000">
            <a:off x="3303272" y="1894126"/>
            <a:ext cx="513718" cy="216024"/>
            <a:chOff x="714741" y="3356992"/>
            <a:chExt cx="513718" cy="2160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EA22B0-7408-1583-9616-C1A555B84F4A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F3B3E8-20A4-818C-C4F7-E4AA00C4F4E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24B34-DC4B-8667-1BF9-BCFB97635EDB}"/>
              </a:ext>
            </a:extLst>
          </p:cNvPr>
          <p:cNvGrpSpPr/>
          <p:nvPr/>
        </p:nvGrpSpPr>
        <p:grpSpPr>
          <a:xfrm rot="5400000">
            <a:off x="3840506" y="1892406"/>
            <a:ext cx="513718" cy="216024"/>
            <a:chOff x="714741" y="3356992"/>
            <a:chExt cx="513718" cy="2160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9F864-3D4B-73D9-DA58-D863463585CC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A683AB-0E05-D708-49A7-52705E4EB2E7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927094-CDBA-419C-79C8-4B786661A507}"/>
              </a:ext>
            </a:extLst>
          </p:cNvPr>
          <p:cNvCxnSpPr/>
          <p:nvPr/>
        </p:nvCxnSpPr>
        <p:spPr bwMode="auto">
          <a:xfrm flipH="1">
            <a:off x="6610123" y="881856"/>
            <a:ext cx="320458" cy="15393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589B53-3F0B-9DB5-54A3-6B22BD09BDB6}"/>
              </a:ext>
            </a:extLst>
          </p:cNvPr>
          <p:cNvCxnSpPr>
            <a:cxnSpLocks/>
          </p:cNvCxnSpPr>
          <p:nvPr/>
        </p:nvCxnSpPr>
        <p:spPr bwMode="auto">
          <a:xfrm flipH="1">
            <a:off x="6617778" y="1388622"/>
            <a:ext cx="1879699" cy="10441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5E06EB1-C527-02EC-4D5A-86A80CC4CA35}"/>
              </a:ext>
            </a:extLst>
          </p:cNvPr>
          <p:cNvSpPr/>
          <p:nvPr/>
        </p:nvSpPr>
        <p:spPr bwMode="auto">
          <a:xfrm>
            <a:off x="6697664" y="1974962"/>
            <a:ext cx="255598" cy="278742"/>
          </a:xfrm>
          <a:custGeom>
            <a:avLst/>
            <a:gdLst>
              <a:gd name="connsiteX0" fmla="*/ 0 w 255598"/>
              <a:gd name="connsiteY0" fmla="*/ 0 h 228600"/>
              <a:gd name="connsiteX1" fmla="*/ 238125 w 255598"/>
              <a:gd name="connsiteY1" fmla="*/ 47625 h 228600"/>
              <a:gd name="connsiteX2" fmla="*/ 219075 w 255598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98" h="228600">
                <a:moveTo>
                  <a:pt x="0" y="0"/>
                </a:moveTo>
                <a:cubicBezTo>
                  <a:pt x="100806" y="4762"/>
                  <a:pt x="201613" y="9525"/>
                  <a:pt x="238125" y="47625"/>
                </a:cubicBezTo>
                <a:cubicBezTo>
                  <a:pt x="274637" y="85725"/>
                  <a:pt x="246856" y="157162"/>
                  <a:pt x="219075" y="22860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45DC85-728E-7096-A503-C5283640F8F2}"/>
              </a:ext>
            </a:extLst>
          </p:cNvPr>
          <p:cNvGrpSpPr/>
          <p:nvPr/>
        </p:nvGrpSpPr>
        <p:grpSpPr>
          <a:xfrm>
            <a:off x="5811794" y="3050805"/>
            <a:ext cx="3158229" cy="2703119"/>
            <a:chOff x="5660509" y="2344486"/>
            <a:chExt cx="3158229" cy="2703119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54050615-F845-E787-86D2-FDDAAF80DD6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AD4D67-703F-7B15-1F7C-EEBB9ECCED10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55A21A9-0056-AB98-8EB4-56BF9B31D436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D20FF22-5B7C-BCB3-E77E-D1BF04507A24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1F523A7-DE1A-651B-7341-61FCFBF5A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346858F3-280C-76F6-64D8-836A35AC7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BE5988-9D20-7940-C7DF-D59729A3C272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547DFB1-085B-A432-52F7-07AFD0A5BCB9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57" name="Picture 4" descr="Door Clip Art Free PNG Image｜Illustoon">
                <a:extLst>
                  <a:ext uri="{FF2B5EF4-FFF2-40B4-BE49-F238E27FC236}">
                    <a16:creationId xmlns:a16="http://schemas.microsoft.com/office/drawing/2014/main" id="{32F71CD2-45F3-7861-A5B5-6C630DB79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9573464-5A57-BA12-F627-E7756467D2AD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62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6056D2C-897C-A231-E72E-7FB67189E7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7C0C8D1-281A-13F6-AA83-FD42D99A1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A972034-5A7F-9CE1-2E1F-BC77AD83759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60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B786B11D-D504-703F-4020-D18A3C2D0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346431D-CF90-366B-AEEA-D958B5CEF5ED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902BE8-4FF0-F51C-7179-2BF9312B4589}"/>
              </a:ext>
            </a:extLst>
          </p:cNvPr>
          <p:cNvGrpSpPr/>
          <p:nvPr/>
        </p:nvGrpSpPr>
        <p:grpSpPr>
          <a:xfrm rot="10800000">
            <a:off x="1453369" y="3966046"/>
            <a:ext cx="513718" cy="216024"/>
            <a:chOff x="714741" y="3356992"/>
            <a:chExt cx="513718" cy="21602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3E681A-A2AA-5D57-9428-C95CD513B4AE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5E4624-1E94-FE74-FD90-4C23D98742B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548EEC-A1A7-C090-5A1A-6EEFD80E7656}"/>
              </a:ext>
            </a:extLst>
          </p:cNvPr>
          <p:cNvGrpSpPr/>
          <p:nvPr/>
        </p:nvGrpSpPr>
        <p:grpSpPr>
          <a:xfrm>
            <a:off x="2170496" y="3966046"/>
            <a:ext cx="513718" cy="216024"/>
            <a:chOff x="714741" y="3356992"/>
            <a:chExt cx="513718" cy="21602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180EE66-66E3-CB7A-551D-B175F3E6B45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4BED91-0976-F73C-9C87-6B43AC6675F8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73F6AAA-B02C-8272-4C35-DCBA9336FFC0}"/>
              </a:ext>
            </a:extLst>
          </p:cNvPr>
          <p:cNvGrpSpPr/>
          <p:nvPr/>
        </p:nvGrpSpPr>
        <p:grpSpPr>
          <a:xfrm rot="10800000">
            <a:off x="3291259" y="3966046"/>
            <a:ext cx="513718" cy="216024"/>
            <a:chOff x="714741" y="3356992"/>
            <a:chExt cx="513718" cy="21602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295EDB-61F8-AE20-C456-E1BD7AE2BCC0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96F18B9-B8FB-2D54-96C4-0483DE11FE6F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D5193BA-84E6-11C8-DBAE-479E1C2046C1}"/>
              </a:ext>
            </a:extLst>
          </p:cNvPr>
          <p:cNvGrpSpPr/>
          <p:nvPr/>
        </p:nvGrpSpPr>
        <p:grpSpPr>
          <a:xfrm rot="5400000">
            <a:off x="5107623" y="3979953"/>
            <a:ext cx="513718" cy="216024"/>
            <a:chOff x="714741" y="3356992"/>
            <a:chExt cx="513718" cy="21602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DE9303-D07E-5D00-FDA9-DAB5325B0D53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3BBE0D6-6A72-73B9-9B12-D2A2401293E3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265AEBBA-6D6E-4AB0-957D-A3792DE14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646041"/>
              </p:ext>
            </p:extLst>
          </p:nvPr>
        </p:nvGraphicFramePr>
        <p:xfrm>
          <a:off x="3854232" y="3908631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F2022DE0-D179-11E5-F76D-418E02C2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58160"/>
              </p:ext>
            </p:extLst>
          </p:nvPr>
        </p:nvGraphicFramePr>
        <p:xfrm>
          <a:off x="2863343" y="5705689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84" name="Arrow: Down 83">
            <a:extLst>
              <a:ext uri="{FF2B5EF4-FFF2-40B4-BE49-F238E27FC236}">
                <a16:creationId xmlns:a16="http://schemas.microsoft.com/office/drawing/2014/main" id="{465314F9-2214-D05B-D06F-A5DC84D534D5}"/>
              </a:ext>
            </a:extLst>
          </p:cNvPr>
          <p:cNvSpPr/>
          <p:nvPr/>
        </p:nvSpPr>
        <p:spPr bwMode="auto">
          <a:xfrm>
            <a:off x="7452320" y="2873177"/>
            <a:ext cx="288032" cy="652721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5" name="Cloud 84">
            <a:extLst>
              <a:ext uri="{FF2B5EF4-FFF2-40B4-BE49-F238E27FC236}">
                <a16:creationId xmlns:a16="http://schemas.microsoft.com/office/drawing/2014/main" id="{66C40508-B161-91EB-D3A0-97ED52ECDED2}"/>
              </a:ext>
            </a:extLst>
          </p:cNvPr>
          <p:cNvSpPr/>
          <p:nvPr/>
        </p:nvSpPr>
        <p:spPr bwMode="auto">
          <a:xfrm>
            <a:off x="7846605" y="2996952"/>
            <a:ext cx="1194543" cy="42363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Transformare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liniară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538C4A-50C7-38D4-385E-BA02C9FFABCC}"/>
              </a:ext>
            </a:extLst>
          </p:cNvPr>
          <p:cNvSpPr txBox="1"/>
          <p:nvPr/>
        </p:nvSpPr>
        <p:spPr>
          <a:xfrm>
            <a:off x="1316062" y="51710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9900"/>
                </a:solidFill>
              </a:rPr>
              <a:t>K (Key) =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404384-6B67-903D-F7B5-64F4AA9EEE68}"/>
              </a:ext>
            </a:extLst>
          </p:cNvPr>
          <p:cNvSpPr txBox="1"/>
          <p:nvPr/>
        </p:nvSpPr>
        <p:spPr>
          <a:xfrm>
            <a:off x="881636" y="5914494"/>
            <a:ext cx="21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99FF"/>
                </a:solidFill>
              </a:rPr>
              <a:t>Q (Queries) =</a:t>
            </a:r>
            <a:endParaRPr lang="en-US" dirty="0">
              <a:solidFill>
                <a:srgbClr val="FF99FF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A0BABA-86B2-5261-0A31-12E883DE5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37119"/>
              </p:ext>
            </p:extLst>
          </p:nvPr>
        </p:nvGraphicFramePr>
        <p:xfrm>
          <a:off x="2737087" y="5181403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8E55D8E-DB92-ABB4-79F2-31BCD330B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06093"/>
              </p:ext>
            </p:extLst>
          </p:nvPr>
        </p:nvGraphicFramePr>
        <p:xfrm>
          <a:off x="4766325" y="3729297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40" name="Cloud 39">
            <a:extLst>
              <a:ext uri="{FF2B5EF4-FFF2-40B4-BE49-F238E27FC236}">
                <a16:creationId xmlns:a16="http://schemas.microsoft.com/office/drawing/2014/main" id="{3E79B1D9-3436-F044-784E-F001C749A9B7}"/>
              </a:ext>
            </a:extLst>
          </p:cNvPr>
          <p:cNvSpPr/>
          <p:nvPr/>
        </p:nvSpPr>
        <p:spPr bwMode="auto">
          <a:xfrm>
            <a:off x="5058258" y="5658767"/>
            <a:ext cx="3534409" cy="73176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Valorile optime - ANN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670469-E31F-8EF0-D5A5-6A9D8FBEA981}"/>
              </a:ext>
            </a:extLst>
          </p:cNvPr>
          <p:cNvCxnSpPr/>
          <p:nvPr/>
        </p:nvCxnSpPr>
        <p:spPr bwMode="auto">
          <a:xfrm flipH="1" flipV="1">
            <a:off x="3676547" y="5445224"/>
            <a:ext cx="1687935" cy="469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D77F1E-D381-EDEF-BD4C-31E046EE3F77}"/>
              </a:ext>
            </a:extLst>
          </p:cNvPr>
          <p:cNvCxnSpPr/>
          <p:nvPr/>
        </p:nvCxnSpPr>
        <p:spPr bwMode="auto">
          <a:xfrm flipH="1">
            <a:off x="3366105" y="6175511"/>
            <a:ext cx="1857602" cy="1270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347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+ 4.24 * pește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+ 5.65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0.0005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+ 0.9994 * maimuță</a:t>
            </a:r>
          </a:p>
          <a:p>
            <a:pPr marL="457200" lvl="1" indent="0">
              <a:buNone/>
            </a:pPr>
            <a:r>
              <a:rPr lang="ro-RO" dirty="0"/>
              <a:t>broască = 0.0090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+ 0.9905 * ușă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0.0005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+ 0.9994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,</a:t>
            </a:r>
            <a:r>
              <a:rPr lang="ro-RO" dirty="0">
                <a:solidFill>
                  <a:srgbClr val="FF6600"/>
                </a:solidFill>
              </a:rPr>
              <a:t>3</a:t>
            </a:r>
            <a:r>
              <a:rPr lang="en-US" dirty="0"/>
              <a:t>]</a:t>
            </a:r>
            <a:r>
              <a:rPr lang="ro-RO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0.0090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+ 0.9905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4</a:t>
            </a:r>
            <a:r>
              <a:rPr lang="en-US" dirty="0"/>
              <a:t>]</a:t>
            </a:r>
            <a:r>
              <a:rPr lang="ro-RO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38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20" name="Content Placeholder 15">
            <a:extLst>
              <a:ext uri="{FF2B5EF4-FFF2-40B4-BE49-F238E27FC236}">
                <a16:creationId xmlns:a16="http://schemas.microsoft.com/office/drawing/2014/main" id="{6D426737-48EE-5C43-5958-5DEC5F63548A}"/>
              </a:ext>
            </a:extLst>
          </p:cNvPr>
          <p:cNvGraphicFramePr>
            <a:graphicFrameLocks/>
          </p:cNvGraphicFramePr>
          <p:nvPr/>
        </p:nvGraphicFramePr>
        <p:xfrm>
          <a:off x="5340518" y="75962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21" name="Picture 4" descr="Door Clip Art Free PNG Image｜Illustoon">
            <a:extLst>
              <a:ext uri="{FF2B5EF4-FFF2-40B4-BE49-F238E27FC236}">
                <a16:creationId xmlns:a16="http://schemas.microsoft.com/office/drawing/2014/main" id="{EB1A14CC-D21B-2919-EA15-A056111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77" y="51157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Fish Clip Art 18 Colorful Fish Included ...">
            <a:extLst>
              <a:ext uri="{FF2B5EF4-FFF2-40B4-BE49-F238E27FC236}">
                <a16:creationId xmlns:a16="http://schemas.microsoft.com/office/drawing/2014/main" id="{1E9E6466-4963-BCED-377F-07856F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4" y="2932808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100,000 Cat clipart Vector Images ...">
            <a:extLst>
              <a:ext uri="{FF2B5EF4-FFF2-40B4-BE49-F238E27FC236}">
                <a16:creationId xmlns:a16="http://schemas.microsoft.com/office/drawing/2014/main" id="{EEE4B0D8-81FF-C4C1-E80F-073E2AD6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73" y="22715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4B094-D9BC-2430-5596-B0C00FD59EC6}"/>
              </a:ext>
            </a:extLst>
          </p:cNvPr>
          <p:cNvGrpSpPr/>
          <p:nvPr/>
        </p:nvGrpSpPr>
        <p:grpSpPr>
          <a:xfrm>
            <a:off x="4870710" y="408757"/>
            <a:ext cx="3322002" cy="3169123"/>
            <a:chOff x="1077855" y="3201195"/>
            <a:chExt cx="3322002" cy="31691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C63B44-98A8-20E4-2A4B-BF1027BB35F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21E664F-3D78-3F98-E89F-414718C63E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76DA88F-947D-1A1B-5DE7-B89BCFBC77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4B8B6-A5D7-1686-D633-7C12D9B3F7B2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2C7C19-B4CC-E798-09F2-641BB956024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30" name="Picture 29" descr="Frog Clipart Images – Browse 16,575 ...">
            <a:extLst>
              <a:ext uri="{FF2B5EF4-FFF2-40B4-BE49-F238E27FC236}">
                <a16:creationId xmlns:a16="http://schemas.microsoft.com/office/drawing/2014/main" id="{2B1D85BE-779F-DC46-3CC8-8BB23355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74" y="16314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/>
          <p:nvPr/>
        </p:nvCxnSpPr>
        <p:spPr bwMode="auto">
          <a:xfrm flipH="1">
            <a:off x="4355976" y="2132856"/>
            <a:ext cx="2160240" cy="3528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6876256" y="1540949"/>
            <a:ext cx="370196" cy="412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2" descr="Monkey Clipart Images - Free Download on Freepik">
            <a:extLst>
              <a:ext uri="{FF2B5EF4-FFF2-40B4-BE49-F238E27FC236}">
                <a16:creationId xmlns:a16="http://schemas.microsoft.com/office/drawing/2014/main" id="{46E7F881-13EA-BC78-EC48-BD9B1A32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51" y="1151652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022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+ 4.24 * maimuță</a:t>
            </a:r>
          </a:p>
          <a:p>
            <a:pPr marL="457200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+ 5.65 * ușă</a:t>
            </a:r>
          </a:p>
          <a:p>
            <a:pPr lvl="1"/>
            <a:endParaRPr lang="ro-RO" sz="1800" dirty="0"/>
          </a:p>
          <a:p>
            <a:pPr marL="457200" lvl="1" indent="0">
              <a:buNone/>
            </a:pPr>
            <a:r>
              <a:rPr lang="ro-RO" sz="1800" dirty="0"/>
              <a:t>broască = 0.0005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+ 0.9994 * maimuță</a:t>
            </a:r>
          </a:p>
          <a:p>
            <a:pPr marL="457200" lvl="1" indent="0">
              <a:buNone/>
            </a:pPr>
            <a:r>
              <a:rPr lang="ro-RO" sz="1800" dirty="0"/>
              <a:t>broască = 0.0090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+ 0.9905 * ușă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0.0005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+ 0.9994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3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3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0.0090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+ 0.9905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0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4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39</a:t>
            </a:fld>
            <a:endParaRPr lang="en-GB" alt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B3E4E-7F46-2BEE-4796-7FD038393B9D}"/>
              </a:ext>
            </a:extLst>
          </p:cNvPr>
          <p:cNvGrpSpPr/>
          <p:nvPr/>
        </p:nvGrpSpPr>
        <p:grpSpPr>
          <a:xfrm>
            <a:off x="5364088" y="619095"/>
            <a:ext cx="2873988" cy="2573958"/>
            <a:chOff x="1057034" y="1996664"/>
            <a:chExt cx="5235200" cy="44757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2367D0-D46A-3EB6-2300-9FB74FA67D97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8F592-537A-8FA3-B133-6A86AC0C9F51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E50E02EE-E14C-243B-DD62-9A6D7B9C5555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90BC146-AA89-BF6E-122B-FE1BE833D35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11B8A9-E4DF-F9B6-5C9A-87B01CFC5C4D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252598-26B2-3965-9845-52F6C302B913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9F4702-C0A8-F9F9-C882-9322B7D4C469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3" name="Picture 4" descr="Door Clip Art Free PNG Image｜Illustoon">
              <a:extLst>
                <a:ext uri="{FF2B5EF4-FFF2-40B4-BE49-F238E27FC236}">
                  <a16:creationId xmlns:a16="http://schemas.microsoft.com/office/drawing/2014/main" id="{7487DBBD-10CC-00BB-23A1-823D75F41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4E9DE7-9DFA-60DF-062D-ADB56A4B5EBB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B2221FCB-DC65-916E-0FF8-034F35302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Frog Clipart Images – Browse 16,575 ...">
                <a:extLst>
                  <a:ext uri="{FF2B5EF4-FFF2-40B4-BE49-F238E27FC236}">
                    <a16:creationId xmlns:a16="http://schemas.microsoft.com/office/drawing/2014/main" id="{6CCEBD5F-A8BA-4E87-C284-B60F160A3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520678-B556-38ED-34DF-1D2B101B2D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6" name="Picture 2" descr="Monkey Clipart Images - Free Download on Freepik">
              <a:extLst>
                <a:ext uri="{FF2B5EF4-FFF2-40B4-BE49-F238E27FC236}">
                  <a16:creationId xmlns:a16="http://schemas.microsoft.com/office/drawing/2014/main" id="{EDD85062-0051-9578-8B30-D753BCA5D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64ED88-A011-2609-2915-5A896F0D8294}"/>
                </a:ext>
              </a:extLst>
            </p:cNvPr>
            <p:cNvCxnSpPr>
              <a:cxnSpLocks/>
              <a:stCxn id="31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>
            <a:off x="5724128" y="1430983"/>
            <a:ext cx="1946434" cy="44830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>
            <a:cxnSpLocks/>
          </p:cNvCxnSpPr>
          <p:nvPr/>
        </p:nvCxnSpPr>
        <p:spPr bwMode="auto">
          <a:xfrm flipH="1">
            <a:off x="3635896" y="2132856"/>
            <a:ext cx="2880320" cy="3781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620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(context-free)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en-US" dirty="0"/>
              <a:t> (context-based)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899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+ 4.24 * maimuță</a:t>
            </a:r>
          </a:p>
          <a:p>
            <a:pPr marL="457200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+ 5.65 * ușă</a:t>
            </a:r>
          </a:p>
          <a:p>
            <a:pPr lvl="1"/>
            <a:endParaRPr lang="ro-RO" sz="1800" dirty="0"/>
          </a:p>
          <a:p>
            <a:pPr marL="457200" lvl="1" indent="0">
              <a:buNone/>
            </a:pPr>
            <a:r>
              <a:rPr lang="ro-RO" sz="1800" dirty="0"/>
              <a:t>broască = 0.0005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+ 0.9994 * maimuță</a:t>
            </a:r>
          </a:p>
          <a:p>
            <a:pPr marL="457200" lvl="1" indent="0">
              <a:buNone/>
            </a:pPr>
            <a:r>
              <a:rPr lang="ro-RO" sz="1800" dirty="0"/>
              <a:t>broască = 0.0090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+ 0.9905 * ușă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2.9</a:t>
            </a:r>
            <a:r>
              <a:rPr lang="ro-RO" sz="1800" dirty="0">
                <a:solidFill>
                  <a:srgbClr val="0000FF"/>
                </a:solidFill>
              </a:rPr>
              <a:t>99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2.999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0.01</a:t>
            </a:r>
            <a:r>
              <a:rPr lang="ro-RO" sz="1800" dirty="0">
                <a:solidFill>
                  <a:srgbClr val="0000FF"/>
                </a:solidFill>
              </a:rPr>
              <a:t>8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3.9</a:t>
            </a:r>
            <a:r>
              <a:rPr lang="ro-RO" sz="1800" dirty="0">
                <a:solidFill>
                  <a:srgbClr val="FF6600"/>
                </a:solidFill>
              </a:rPr>
              <a:t>81</a:t>
            </a:r>
            <a:r>
              <a:rPr lang="en-US" sz="1800" dirty="0"/>
              <a:t>]</a:t>
            </a:r>
            <a:endParaRPr lang="ro-RO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40</a:t>
            </a:fld>
            <a:endParaRPr lang="en-GB" alt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D0C6A1-F48C-EBFE-E2B4-01FF28314689}"/>
              </a:ext>
            </a:extLst>
          </p:cNvPr>
          <p:cNvGrpSpPr/>
          <p:nvPr/>
        </p:nvGrpSpPr>
        <p:grpSpPr>
          <a:xfrm>
            <a:off x="5546758" y="692696"/>
            <a:ext cx="2769657" cy="2338821"/>
            <a:chOff x="7164289" y="3890628"/>
            <a:chExt cx="2101508" cy="198664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FEBD5AF-C50E-A289-C32C-EB941FF2D947}"/>
                </a:ext>
              </a:extLst>
            </p:cNvPr>
            <p:cNvGrpSpPr/>
            <p:nvPr/>
          </p:nvGrpSpPr>
          <p:grpSpPr>
            <a:xfrm>
              <a:off x="7164289" y="3890628"/>
              <a:ext cx="2101508" cy="1986644"/>
              <a:chOff x="7444722" y="3874119"/>
              <a:chExt cx="1519891" cy="1558217"/>
            </a:xfrm>
          </p:grpSpPr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27668E3F-2D69-D0FB-0117-628F703DFADE}"/>
                  </a:ext>
                </a:extLst>
              </p:cNvPr>
              <p:cNvSpPr/>
              <p:nvPr/>
            </p:nvSpPr>
            <p:spPr bwMode="auto">
              <a:xfrm>
                <a:off x="7467564" y="4077072"/>
                <a:ext cx="1497049" cy="1349945"/>
              </a:xfrm>
              <a:prstGeom prst="parallelogram">
                <a:avLst>
                  <a:gd name="adj" fmla="val 23074"/>
                </a:avLst>
              </a:prstGeom>
              <a:gradFill>
                <a:gsLst>
                  <a:gs pos="82000">
                    <a:schemeClr val="tx2">
                      <a:lumMod val="60000"/>
                      <a:lumOff val="40000"/>
                    </a:schemeClr>
                  </a:gs>
                  <a:gs pos="47000">
                    <a:srgbClr val="83347C"/>
                  </a:gs>
                </a:gsLst>
                <a:lin ang="2700000" scaled="1"/>
              </a:gradFill>
              <a:ln w="952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920E94E-F957-5B92-D6E6-FC506D8915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67564" y="3874119"/>
                <a:ext cx="311586" cy="155289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CF7D3AE-5250-C33E-027D-A5356C2B470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44722" y="5416398"/>
                <a:ext cx="1375428" cy="1593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pic>
          <p:nvPicPr>
            <p:cNvPr id="13" name="Picture 4" descr="Door Clip Art Free PNG Image｜Illustoon">
              <a:extLst>
                <a:ext uri="{FF2B5EF4-FFF2-40B4-BE49-F238E27FC236}">
                  <a16:creationId xmlns:a16="http://schemas.microsoft.com/office/drawing/2014/main" id="{7487DBBD-10CC-00BB-23A1-823D75F41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335" y="4207169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4E9DE7-9DFA-60DF-062D-ADB56A4B5EBB}"/>
                </a:ext>
              </a:extLst>
            </p:cNvPr>
            <p:cNvGrpSpPr/>
            <p:nvPr/>
          </p:nvGrpSpPr>
          <p:grpSpPr>
            <a:xfrm>
              <a:off x="7919222" y="5143964"/>
              <a:ext cx="311612" cy="372674"/>
              <a:chOff x="5697809" y="3413701"/>
              <a:chExt cx="2086313" cy="1860841"/>
            </a:xfrm>
          </p:grpSpPr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B2221FCB-DC65-916E-0FF8-034F35302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Frog Clipart Images – Browse 16,575 ...">
                <a:extLst>
                  <a:ext uri="{FF2B5EF4-FFF2-40B4-BE49-F238E27FC236}">
                    <a16:creationId xmlns:a16="http://schemas.microsoft.com/office/drawing/2014/main" id="{6CCEBD5F-A8BA-4E87-C284-B60F160A3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Monkey Clipart Images - Free Download on Freepik">
              <a:extLst>
                <a:ext uri="{FF2B5EF4-FFF2-40B4-BE49-F238E27FC236}">
                  <a16:creationId xmlns:a16="http://schemas.microsoft.com/office/drawing/2014/main" id="{EDD85062-0051-9578-8B30-D753BCA5D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53" y="4512458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Door Knob PNG, Vector, PSD, and Clipart ...">
              <a:extLst>
                <a:ext uri="{FF2B5EF4-FFF2-40B4-BE49-F238E27FC236}">
                  <a16:creationId xmlns:a16="http://schemas.microsoft.com/office/drawing/2014/main" id="{8BEA21A5-854F-69BB-38E0-DA5324F04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782" y="4522616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Frog Clipart Images – Browse 16,575 ...">
              <a:extLst>
                <a:ext uri="{FF2B5EF4-FFF2-40B4-BE49-F238E27FC236}">
                  <a16:creationId xmlns:a16="http://schemas.microsoft.com/office/drawing/2014/main" id="{C1CB653D-DB7E-20E5-FD61-7EBE97FC5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492516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0323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173038" lvl="1" indent="0">
              <a:buNone/>
            </a:pPr>
            <a:endParaRPr lang="ro-RO" sz="1800" dirty="0"/>
          </a:p>
          <a:p>
            <a:pPr marL="173038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+ 4.24 * maimuță</a:t>
            </a:r>
          </a:p>
          <a:p>
            <a:pPr marL="173038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+ 5.65 * ușă</a:t>
            </a:r>
          </a:p>
          <a:p>
            <a:pPr marL="173038" lvl="1" indent="0"/>
            <a:endParaRPr lang="ro-RO" sz="1800" dirty="0"/>
          </a:p>
          <a:p>
            <a:pPr marL="173038" lvl="1" indent="0">
              <a:buNone/>
            </a:pPr>
            <a:r>
              <a:rPr lang="ro-RO" sz="1800" dirty="0"/>
              <a:t>broască = 0.0005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+ 0.9994 * maimuță</a:t>
            </a:r>
          </a:p>
          <a:p>
            <a:pPr marL="173038" lvl="1" indent="0">
              <a:buNone/>
            </a:pPr>
            <a:r>
              <a:rPr lang="ro-RO" sz="1800" dirty="0"/>
              <a:t>broască = 0.0090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+ 0.9905 * ușă</a:t>
            </a:r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0.0005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+ 0.9994 * </a:t>
            </a:r>
            <a:r>
              <a:rPr lang="en-US" sz="1800" dirty="0"/>
              <a:t>[</a:t>
            </a:r>
            <a:r>
              <a:rPr lang="ro-RO" sz="1800" dirty="0"/>
              <a:t>maimuță(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0.0090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+ 0.9905 * </a:t>
            </a:r>
            <a:r>
              <a:rPr lang="en-US" sz="1800" dirty="0"/>
              <a:t>[</a:t>
            </a:r>
            <a:r>
              <a:rPr lang="ro-RO" sz="1800" dirty="0"/>
              <a:t>ușă(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4644008" y="-17264"/>
            <a:ext cx="4716908" cy="356197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459AFA-736A-8D09-19EC-D139ACA428CE}"/>
              </a:ext>
            </a:extLst>
          </p:cNvPr>
          <p:cNvGrpSpPr/>
          <p:nvPr/>
        </p:nvGrpSpPr>
        <p:grpSpPr>
          <a:xfrm>
            <a:off x="5364463" y="421766"/>
            <a:ext cx="3158229" cy="2703119"/>
            <a:chOff x="5364463" y="421766"/>
            <a:chExt cx="3158229" cy="27031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8BBCF65-FB4C-F1F7-065C-CEF1B9196881}"/>
                </a:ext>
              </a:extLst>
            </p:cNvPr>
            <p:cNvGrpSpPr/>
            <p:nvPr/>
          </p:nvGrpSpPr>
          <p:grpSpPr>
            <a:xfrm>
              <a:off x="5364463" y="421766"/>
              <a:ext cx="3158229" cy="2703119"/>
              <a:chOff x="5660509" y="2344486"/>
              <a:chExt cx="3158229" cy="2703119"/>
            </a:xfrm>
          </p:grpSpPr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7E652D05-9E0E-4DE0-25A9-F2364D110E9F}"/>
                  </a:ext>
                </a:extLst>
              </p:cNvPr>
              <p:cNvSpPr/>
              <p:nvPr/>
            </p:nvSpPr>
            <p:spPr bwMode="auto">
              <a:xfrm rot="4200000" flipH="1" flipV="1">
                <a:off x="5874141" y="2704997"/>
                <a:ext cx="2703119" cy="1982097"/>
              </a:xfrm>
              <a:prstGeom prst="parallelogram">
                <a:avLst>
                  <a:gd name="adj" fmla="val 74882"/>
                </a:avLst>
              </a:prstGeom>
              <a:gradFill flip="none" rotWithShape="1">
                <a:gsLst>
                  <a:gs pos="77000">
                    <a:srgbClr val="0000FF"/>
                  </a:gs>
                  <a:gs pos="27000">
                    <a:srgbClr val="FF6600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D5C2935-FD88-485A-CDFD-6317D85D77E5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660509" y="2410409"/>
                <a:chExt cx="3158229" cy="227899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C92FE35-C2E7-5A2B-EC5B-1E3DB37DE29C}"/>
                    </a:ext>
                  </a:extLst>
                </p:cNvPr>
                <p:cNvGrpSpPr/>
                <p:nvPr/>
              </p:nvGrpSpPr>
              <p:grpSpPr>
                <a:xfrm>
                  <a:off x="5660509" y="2410409"/>
                  <a:ext cx="3158229" cy="2278994"/>
                  <a:chOff x="539266" y="1797830"/>
                  <a:chExt cx="5752968" cy="3962872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334CB19-3CF2-4FD2-0A7A-F1DB8B9D6180}"/>
                      </a:ext>
                    </a:extLst>
                  </p:cNvPr>
                  <p:cNvGrpSpPr/>
                  <p:nvPr/>
                </p:nvGrpSpPr>
                <p:grpSpPr>
                  <a:xfrm>
                    <a:off x="712524" y="2147981"/>
                    <a:ext cx="5579710" cy="3612721"/>
                    <a:chOff x="712524" y="2147981"/>
                    <a:chExt cx="5579710" cy="3612721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ED1EAEFE-CDD9-1919-6BED-467F4655BD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596759" y="4424695"/>
                      <a:ext cx="4695475" cy="1336007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1B044D6-A7F4-2D1D-74EC-7DC44D3E93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712524" y="2147981"/>
                      <a:ext cx="849086" cy="2297534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</p:grp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1FE1731-3FFE-666B-14A4-8BE318F8BC4E}"/>
                      </a:ext>
                    </a:extLst>
                  </p:cNvPr>
                  <p:cNvSpPr txBox="1"/>
                  <p:nvPr/>
                </p:nvSpPr>
                <p:spPr>
                  <a:xfrm rot="15025189">
                    <a:off x="-707364" y="3044460"/>
                    <a:ext cx="2997835" cy="5045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6600"/>
                        </a:solidFill>
                      </a:rPr>
                      <a:t>Nivelul </a:t>
                    </a:r>
                    <a:r>
                      <a:rPr lang="en-US" sz="1200" dirty="0" err="1">
                        <a:solidFill>
                          <a:srgbClr val="FF6600"/>
                        </a:solidFill>
                      </a:rPr>
                      <a:t>tehnologic</a:t>
                    </a:r>
                    <a:endParaRPr lang="en-US" sz="12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77E9DCB-3287-C957-2EB2-549004D4D0A8}"/>
                      </a:ext>
                    </a:extLst>
                  </p:cNvPr>
                  <p:cNvSpPr txBox="1"/>
                  <p:nvPr/>
                </p:nvSpPr>
                <p:spPr>
                  <a:xfrm rot="1019879">
                    <a:off x="2840028" y="5274436"/>
                    <a:ext cx="3324002" cy="48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rgbClr val="6060FF"/>
                        </a:solidFill>
                      </a:rPr>
                      <a:t>Caracterul</a:t>
                    </a:r>
                    <a:r>
                      <a:rPr lang="en-US" sz="1200" dirty="0">
                        <a:solidFill>
                          <a:srgbClr val="6060FF"/>
                        </a:solidFill>
                      </a:rPr>
                      <a:t> animalic</a:t>
                    </a:r>
                  </a:p>
                </p:txBody>
              </p:sp>
            </p:grpSp>
            <p:pic>
              <p:nvPicPr>
                <p:cNvPr id="46" name="Picture 4" descr="Door Clip Art Free PNG Image｜Illustoon">
                  <a:extLst>
                    <a:ext uri="{FF2B5EF4-FFF2-40B4-BE49-F238E27FC236}">
                      <a16:creationId xmlns:a16="http://schemas.microsoft.com/office/drawing/2014/main" id="{3A962923-7083-B846-0751-49DFB7E40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02642" y="2799268"/>
                  <a:ext cx="351387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1006359-C559-2047-0760-EBA48A05B0C2}"/>
                    </a:ext>
                  </a:extLst>
                </p:cNvPr>
                <p:cNvGrpSpPr/>
                <p:nvPr/>
              </p:nvGrpSpPr>
              <p:grpSpPr>
                <a:xfrm>
                  <a:off x="6815316" y="3579353"/>
                  <a:ext cx="351684" cy="374504"/>
                  <a:chOff x="5806024" y="1955694"/>
                  <a:chExt cx="2354604" cy="1869977"/>
                </a:xfrm>
              </p:grpSpPr>
              <p:pic>
                <p:nvPicPr>
                  <p:cNvPr id="51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ECB93220-C2EB-64AB-F28B-2EA9682016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31828" y="1996871"/>
                    <a:ext cx="1828800" cy="182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DE747533-919A-002F-D4F5-3DA0919E11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99663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06024" y="1955694"/>
                    <a:ext cx="1828801" cy="18287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8C2933F-DFC7-CCF5-DACD-91206E1426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45940" y="3041918"/>
                  <a:ext cx="747910" cy="6308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  <p:pic>
              <p:nvPicPr>
                <p:cNvPr id="49" name="Picture 2" descr="Monkey Clipart Images - Free Download on Freepik">
                  <a:extLst>
                    <a:ext uri="{FF2B5EF4-FFF2-40B4-BE49-F238E27FC236}">
                      <a16:creationId xmlns:a16="http://schemas.microsoft.com/office/drawing/2014/main" id="{749292DB-62B0-C044-6788-F2948A13D6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4202" y="3420633"/>
                  <a:ext cx="405995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FC72CB1-E2EE-1DC3-EC0A-B3BA1A23A226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 bwMode="auto">
                <a:xfrm flipV="1">
                  <a:off x="7088466" y="3664589"/>
                  <a:ext cx="980352" cy="9789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pic>
          <p:nvPicPr>
            <p:cNvPr id="63" name="Picture 6" descr="Door Knob PNG, Vector, PSD, and Clipart ...">
              <a:extLst>
                <a:ext uri="{FF2B5EF4-FFF2-40B4-BE49-F238E27FC236}">
                  <a16:creationId xmlns:a16="http://schemas.microsoft.com/office/drawing/2014/main" id="{B657268E-F8E0-39D2-773E-30663F6C7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749" y="125938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Frog Clipart Images – Browse 16,575 ...">
              <a:extLst>
                <a:ext uri="{FF2B5EF4-FFF2-40B4-BE49-F238E27FC236}">
                  <a16:creationId xmlns:a16="http://schemas.microsoft.com/office/drawing/2014/main" id="{5A4F4DC3-B2F3-5640-50F3-A4527A379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18" y="1612632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6016" y="2039384"/>
            <a:ext cx="1908275" cy="2901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1132" y="1916751"/>
            <a:ext cx="727232" cy="306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96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173038" lvl="1" indent="0">
              <a:buNone/>
            </a:pPr>
            <a:endParaRPr lang="ro-RO" sz="1800" dirty="0"/>
          </a:p>
          <a:p>
            <a:pPr marL="173038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+ 4.24 * maimuță</a:t>
            </a:r>
          </a:p>
          <a:p>
            <a:pPr marL="173038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+ 5.65 * ușă</a:t>
            </a:r>
          </a:p>
          <a:p>
            <a:pPr marL="173038" lvl="1" indent="0"/>
            <a:endParaRPr lang="ro-RO" sz="1800" dirty="0"/>
          </a:p>
          <a:p>
            <a:pPr marL="173038" lvl="1" indent="0">
              <a:buNone/>
            </a:pPr>
            <a:r>
              <a:rPr lang="ro-RO" sz="1800" dirty="0"/>
              <a:t>broască = 0.0005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+ 0.9994 * maimuță</a:t>
            </a:r>
          </a:p>
          <a:p>
            <a:pPr marL="173038" lvl="1" indent="0">
              <a:buNone/>
            </a:pPr>
            <a:r>
              <a:rPr lang="ro-RO" sz="1800" dirty="0"/>
              <a:t>broască = 0.0090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+ 0.9905 * ușă</a:t>
            </a:r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0.0005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+ 0.9994 * </a:t>
            </a:r>
            <a:r>
              <a:rPr lang="en-US" sz="1800" dirty="0"/>
              <a:t>[</a:t>
            </a:r>
            <a:r>
              <a:rPr lang="ro-RO" sz="1800" dirty="0"/>
              <a:t>maimuță(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0.0090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+ 0.9905 * </a:t>
            </a:r>
            <a:r>
              <a:rPr lang="en-US" sz="1800" dirty="0"/>
              <a:t>[</a:t>
            </a:r>
            <a:r>
              <a:rPr lang="ro-RO" sz="1800" dirty="0"/>
              <a:t>ușă(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4644008" y="-17264"/>
            <a:ext cx="4716908" cy="356197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459AFA-736A-8D09-19EC-D139ACA428CE}"/>
              </a:ext>
            </a:extLst>
          </p:cNvPr>
          <p:cNvGrpSpPr/>
          <p:nvPr/>
        </p:nvGrpSpPr>
        <p:grpSpPr>
          <a:xfrm>
            <a:off x="5364463" y="421766"/>
            <a:ext cx="3158229" cy="2703119"/>
            <a:chOff x="5364463" y="421766"/>
            <a:chExt cx="3158229" cy="27031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8BBCF65-FB4C-F1F7-065C-CEF1B9196881}"/>
                </a:ext>
              </a:extLst>
            </p:cNvPr>
            <p:cNvGrpSpPr/>
            <p:nvPr/>
          </p:nvGrpSpPr>
          <p:grpSpPr>
            <a:xfrm>
              <a:off x="5364463" y="421766"/>
              <a:ext cx="3158229" cy="2703119"/>
              <a:chOff x="5660509" y="2344486"/>
              <a:chExt cx="3158229" cy="2703119"/>
            </a:xfrm>
          </p:grpSpPr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7E652D05-9E0E-4DE0-25A9-F2364D110E9F}"/>
                  </a:ext>
                </a:extLst>
              </p:cNvPr>
              <p:cNvSpPr/>
              <p:nvPr/>
            </p:nvSpPr>
            <p:spPr bwMode="auto">
              <a:xfrm rot="4200000" flipH="1" flipV="1">
                <a:off x="5874141" y="2704997"/>
                <a:ext cx="2703119" cy="1982097"/>
              </a:xfrm>
              <a:prstGeom prst="parallelogram">
                <a:avLst>
                  <a:gd name="adj" fmla="val 74882"/>
                </a:avLst>
              </a:prstGeom>
              <a:gradFill flip="none" rotWithShape="1">
                <a:gsLst>
                  <a:gs pos="77000">
                    <a:srgbClr val="0000FF"/>
                  </a:gs>
                  <a:gs pos="27000">
                    <a:srgbClr val="FF6600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D5C2935-FD88-485A-CDFD-6317D85D77E5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660509" y="2410409"/>
                <a:chExt cx="3158229" cy="227899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C92FE35-C2E7-5A2B-EC5B-1E3DB37DE29C}"/>
                    </a:ext>
                  </a:extLst>
                </p:cNvPr>
                <p:cNvGrpSpPr/>
                <p:nvPr/>
              </p:nvGrpSpPr>
              <p:grpSpPr>
                <a:xfrm>
                  <a:off x="5660509" y="2410409"/>
                  <a:ext cx="3158229" cy="2278994"/>
                  <a:chOff x="539266" y="1797830"/>
                  <a:chExt cx="5752968" cy="3962872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334CB19-3CF2-4FD2-0A7A-F1DB8B9D6180}"/>
                      </a:ext>
                    </a:extLst>
                  </p:cNvPr>
                  <p:cNvGrpSpPr/>
                  <p:nvPr/>
                </p:nvGrpSpPr>
                <p:grpSpPr>
                  <a:xfrm>
                    <a:off x="712524" y="2147981"/>
                    <a:ext cx="5579710" cy="3612721"/>
                    <a:chOff x="712524" y="2147981"/>
                    <a:chExt cx="5579710" cy="3612721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ED1EAEFE-CDD9-1919-6BED-467F4655BD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596759" y="4424695"/>
                      <a:ext cx="4695475" cy="1336007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1B044D6-A7F4-2D1D-74EC-7DC44D3E93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712524" y="2147981"/>
                      <a:ext cx="849086" cy="2297534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</p:grp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1FE1731-3FFE-666B-14A4-8BE318F8BC4E}"/>
                      </a:ext>
                    </a:extLst>
                  </p:cNvPr>
                  <p:cNvSpPr txBox="1"/>
                  <p:nvPr/>
                </p:nvSpPr>
                <p:spPr>
                  <a:xfrm rot="15025189">
                    <a:off x="-707364" y="3044460"/>
                    <a:ext cx="2997835" cy="5045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6600"/>
                        </a:solidFill>
                      </a:rPr>
                      <a:t>Nivelul </a:t>
                    </a:r>
                    <a:r>
                      <a:rPr lang="en-US" sz="1200" dirty="0" err="1">
                        <a:solidFill>
                          <a:srgbClr val="FF6600"/>
                        </a:solidFill>
                      </a:rPr>
                      <a:t>tehnologic</a:t>
                    </a:r>
                    <a:endParaRPr lang="en-US" sz="12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77E9DCB-3287-C957-2EB2-549004D4D0A8}"/>
                      </a:ext>
                    </a:extLst>
                  </p:cNvPr>
                  <p:cNvSpPr txBox="1"/>
                  <p:nvPr/>
                </p:nvSpPr>
                <p:spPr>
                  <a:xfrm rot="1019879">
                    <a:off x="2840028" y="5274436"/>
                    <a:ext cx="3324002" cy="48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rgbClr val="6060FF"/>
                        </a:solidFill>
                      </a:rPr>
                      <a:t>Caracterul</a:t>
                    </a:r>
                    <a:r>
                      <a:rPr lang="en-US" sz="1200" dirty="0">
                        <a:solidFill>
                          <a:srgbClr val="6060FF"/>
                        </a:solidFill>
                      </a:rPr>
                      <a:t> animalic</a:t>
                    </a:r>
                  </a:p>
                </p:txBody>
              </p:sp>
            </p:grpSp>
            <p:pic>
              <p:nvPicPr>
                <p:cNvPr id="46" name="Picture 4" descr="Door Clip Art Free PNG Image｜Illustoon">
                  <a:extLst>
                    <a:ext uri="{FF2B5EF4-FFF2-40B4-BE49-F238E27FC236}">
                      <a16:creationId xmlns:a16="http://schemas.microsoft.com/office/drawing/2014/main" id="{3A962923-7083-B846-0751-49DFB7E40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02642" y="2799268"/>
                  <a:ext cx="351387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1006359-C559-2047-0760-EBA48A05B0C2}"/>
                    </a:ext>
                  </a:extLst>
                </p:cNvPr>
                <p:cNvGrpSpPr/>
                <p:nvPr/>
              </p:nvGrpSpPr>
              <p:grpSpPr>
                <a:xfrm>
                  <a:off x="6815316" y="3579353"/>
                  <a:ext cx="351684" cy="374504"/>
                  <a:chOff x="5806024" y="1955694"/>
                  <a:chExt cx="2354604" cy="1869977"/>
                </a:xfrm>
              </p:grpSpPr>
              <p:pic>
                <p:nvPicPr>
                  <p:cNvPr id="51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ECB93220-C2EB-64AB-F28B-2EA9682016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31828" y="1996871"/>
                    <a:ext cx="1828800" cy="182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DE747533-919A-002F-D4F5-3DA0919E11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99663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06024" y="1955694"/>
                    <a:ext cx="1828801" cy="18287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8C2933F-DFC7-CCF5-DACD-91206E1426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45940" y="3041918"/>
                  <a:ext cx="747910" cy="6308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  <p:pic>
              <p:nvPicPr>
                <p:cNvPr id="49" name="Picture 2" descr="Monkey Clipart Images - Free Download on Freepik">
                  <a:extLst>
                    <a:ext uri="{FF2B5EF4-FFF2-40B4-BE49-F238E27FC236}">
                      <a16:creationId xmlns:a16="http://schemas.microsoft.com/office/drawing/2014/main" id="{749292DB-62B0-C044-6788-F2948A13D6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4202" y="3420633"/>
                  <a:ext cx="405995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FC72CB1-E2EE-1DC3-EC0A-B3BA1A23A226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 bwMode="auto">
                <a:xfrm flipV="1">
                  <a:off x="7088466" y="3664589"/>
                  <a:ext cx="980352" cy="9789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pic>
          <p:nvPicPr>
            <p:cNvPr id="63" name="Picture 6" descr="Door Knob PNG, Vector, PSD, and Clipart ...">
              <a:extLst>
                <a:ext uri="{FF2B5EF4-FFF2-40B4-BE49-F238E27FC236}">
                  <a16:creationId xmlns:a16="http://schemas.microsoft.com/office/drawing/2014/main" id="{B657268E-F8E0-39D2-773E-30663F6C7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749" y="125938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Frog Clipart Images – Browse 16,575 ...">
              <a:extLst>
                <a:ext uri="{FF2B5EF4-FFF2-40B4-BE49-F238E27FC236}">
                  <a16:creationId xmlns:a16="http://schemas.microsoft.com/office/drawing/2014/main" id="{5A4F4DC3-B2F3-5640-50F3-A4527A379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18" y="1612632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DD4BEC-DEE0-D012-7FAC-BFE6046C91FC}"/>
              </a:ext>
            </a:extLst>
          </p:cNvPr>
          <p:cNvCxnSpPr/>
          <p:nvPr/>
        </p:nvCxnSpPr>
        <p:spPr bwMode="auto">
          <a:xfrm flipV="1">
            <a:off x="1259632" y="1956881"/>
            <a:ext cx="6022964" cy="2984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8A4DAE-98A2-1582-645A-7CA978E624B9}"/>
              </a:ext>
            </a:extLst>
          </p:cNvPr>
          <p:cNvCxnSpPr/>
          <p:nvPr/>
        </p:nvCxnSpPr>
        <p:spPr bwMode="auto">
          <a:xfrm flipV="1">
            <a:off x="1403350" y="1497913"/>
            <a:ext cx="4680818" cy="3803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98565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173038" lvl="1" indent="0">
              <a:buNone/>
            </a:pPr>
            <a:endParaRPr lang="ro-RO" sz="1800" dirty="0"/>
          </a:p>
          <a:p>
            <a:pPr marL="173038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+ 4.24 * maimuță</a:t>
            </a:r>
          </a:p>
          <a:p>
            <a:pPr marL="173038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+ 5.65 * ușă</a:t>
            </a:r>
          </a:p>
          <a:p>
            <a:pPr marL="173038" lvl="1" indent="0"/>
            <a:endParaRPr lang="ro-RO" sz="1800" dirty="0"/>
          </a:p>
          <a:p>
            <a:pPr marL="173038" lvl="1" indent="0">
              <a:buNone/>
            </a:pPr>
            <a:r>
              <a:rPr lang="ro-RO" sz="1800" dirty="0"/>
              <a:t>broască = 0.0005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+ 0.9994 * maimuță</a:t>
            </a:r>
          </a:p>
          <a:p>
            <a:pPr marL="173038" lvl="1" indent="0">
              <a:buNone/>
            </a:pPr>
            <a:r>
              <a:rPr lang="ro-RO" sz="1800" dirty="0"/>
              <a:t>broască = 0.0090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+ 0.9905 * ușă</a:t>
            </a:r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0.0005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+ 0.9994 * </a:t>
            </a:r>
            <a:r>
              <a:rPr lang="en-US" sz="1800" dirty="0"/>
              <a:t>[</a:t>
            </a:r>
            <a:r>
              <a:rPr lang="ro-RO" sz="1800" dirty="0"/>
              <a:t>maimuță(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0.0090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+ 0.9905 * </a:t>
            </a:r>
            <a:r>
              <a:rPr lang="en-US" sz="1800" dirty="0"/>
              <a:t>[</a:t>
            </a:r>
            <a:r>
              <a:rPr lang="ro-RO" sz="1800" dirty="0"/>
              <a:t>ușă(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4644008" y="-17264"/>
            <a:ext cx="4896544" cy="4454376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318FBE-C8F4-DCB2-5AE2-7E570416F7F5}"/>
              </a:ext>
            </a:extLst>
          </p:cNvPr>
          <p:cNvGrpSpPr/>
          <p:nvPr/>
        </p:nvGrpSpPr>
        <p:grpSpPr>
          <a:xfrm>
            <a:off x="5619001" y="342827"/>
            <a:ext cx="3103818" cy="3231949"/>
            <a:chOff x="5861552" y="3248926"/>
            <a:chExt cx="3103818" cy="3231949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34EAA75F-8CE1-E907-AEEF-510BC668EE13}"/>
                </a:ext>
              </a:extLst>
            </p:cNvPr>
            <p:cNvSpPr/>
            <p:nvPr/>
          </p:nvSpPr>
          <p:spPr bwMode="auto">
            <a:xfrm flipH="1">
              <a:off x="5889455" y="3468647"/>
              <a:ext cx="2883374" cy="2999774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2CD71-861F-A9AC-3AB8-4BE79DCE3D5E}"/>
                </a:ext>
              </a:extLst>
            </p:cNvPr>
            <p:cNvGrpSpPr/>
            <p:nvPr/>
          </p:nvGrpSpPr>
          <p:grpSpPr>
            <a:xfrm>
              <a:off x="5861552" y="3248926"/>
              <a:ext cx="3103818" cy="3231949"/>
              <a:chOff x="6875588" y="3131986"/>
              <a:chExt cx="2355057" cy="274528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5CF2F3E-8306-A9ED-CF3C-6D64827F06E2}"/>
                  </a:ext>
                </a:extLst>
              </p:cNvPr>
              <p:cNvGrpSpPr/>
              <p:nvPr/>
            </p:nvGrpSpPr>
            <p:grpSpPr>
              <a:xfrm>
                <a:off x="6875588" y="3131986"/>
                <a:ext cx="2355057" cy="2745286"/>
                <a:chOff x="7235922" y="3279081"/>
                <a:chExt cx="1703267" cy="2153255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93F86642-CB01-903A-E913-72022E22D6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235922" y="3279081"/>
                  <a:ext cx="240709" cy="21479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9B99589-8F4D-DF53-E196-BCAC7D8DBF5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444722" y="5405770"/>
                  <a:ext cx="1494467" cy="26566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pic>
            <p:nvPicPr>
              <p:cNvPr id="7" name="Picture 4" descr="Door Clip Art Free PNG Image｜Illustoon">
                <a:extLst>
                  <a:ext uri="{FF2B5EF4-FFF2-40B4-BE49-F238E27FC236}">
                    <a16:creationId xmlns:a16="http://schemas.microsoft.com/office/drawing/2014/main" id="{ABD704BC-65CD-926F-4D54-C406E2C858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085" y="3533666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7398ADD-801E-3E03-A051-5203F616A2AF}"/>
                  </a:ext>
                </a:extLst>
              </p:cNvPr>
              <p:cNvGrpSpPr/>
              <p:nvPr/>
            </p:nvGrpSpPr>
            <p:grpSpPr>
              <a:xfrm>
                <a:off x="7717507" y="4883121"/>
                <a:ext cx="309738" cy="376254"/>
                <a:chOff x="4347270" y="2111258"/>
                <a:chExt cx="2073762" cy="1878718"/>
              </a:xfrm>
            </p:grpSpPr>
            <p:pic>
              <p:nvPicPr>
                <p:cNvPr id="1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BFA72603-8A23-58B5-DB1C-6761F61454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92231" y="2161174"/>
                  <a:ext cx="1828801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7802120-1423-7EAC-4C90-601508FF74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7270" y="2111258"/>
                  <a:ext cx="1828799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AFD573CC-9A9B-0B4B-1E77-C244E07B5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5904" y="4012117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Door Knob PNG, Vector, PSD, and Clipart ...">
                <a:extLst>
                  <a:ext uri="{FF2B5EF4-FFF2-40B4-BE49-F238E27FC236}">
                    <a16:creationId xmlns:a16="http://schemas.microsoft.com/office/drawing/2014/main" id="{9625A8D3-8F05-F1BB-6240-33752FF59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6464" y="3902960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Frog Clipart Images – Browse 16,575 ...">
                <a:extLst>
                  <a:ext uri="{FF2B5EF4-FFF2-40B4-BE49-F238E27FC236}">
                    <a16:creationId xmlns:a16="http://schemas.microsoft.com/office/drawing/2014/main" id="{2D681163-9836-40BA-5259-40755D49B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4417" y="4441573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DD4BEC-DEE0-D012-7FAC-BFE6046C91FC}"/>
              </a:ext>
            </a:extLst>
          </p:cNvPr>
          <p:cNvCxnSpPr/>
          <p:nvPr/>
        </p:nvCxnSpPr>
        <p:spPr bwMode="auto">
          <a:xfrm flipV="1">
            <a:off x="1255095" y="2070881"/>
            <a:ext cx="6022964" cy="2984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8A4DAE-98A2-1582-645A-7CA978E624B9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1403350" y="1428340"/>
            <a:ext cx="4915312" cy="38728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4214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377-4864-1530-6D0C-79A6D466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9EA3-3706-CDCC-5130-9E1E9A2D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800" dirty="0">
              <a:ln>
                <a:solidFill>
                  <a:srgbClr val="009900"/>
                </a:solidFill>
              </a:ln>
              <a:solidFill>
                <a:srgbClr val="0099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A1771-9454-840D-A9A2-D27F75C8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AB4DF-1248-4100-9078-62E942A1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44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9460B0-7F38-7224-64D1-3367BE5A462A}"/>
              </a:ext>
            </a:extLst>
          </p:cNvPr>
          <p:cNvGrpSpPr/>
          <p:nvPr/>
        </p:nvGrpSpPr>
        <p:grpSpPr>
          <a:xfrm>
            <a:off x="291685" y="957884"/>
            <a:ext cx="2102223" cy="2078566"/>
            <a:chOff x="999360" y="1996664"/>
            <a:chExt cx="5292874" cy="44930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FD1496-3F57-E391-B820-43207BE37693}"/>
                </a:ext>
              </a:extLst>
            </p:cNvPr>
            <p:cNvGrpSpPr/>
            <p:nvPr/>
          </p:nvGrpSpPr>
          <p:grpSpPr>
            <a:xfrm>
              <a:off x="999360" y="1996664"/>
              <a:ext cx="5292874" cy="4493085"/>
              <a:chOff x="999360" y="1996664"/>
              <a:chExt cx="5292874" cy="44930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072A8AB-336D-0C7C-FA1B-25357E86BBB6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700DB061-0E29-A3A0-7BD6-A8EE6B59DFAB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703BBAB-6CB4-2FEA-EC75-99B23A256F6D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2DD29-D03E-8F78-6790-7DAC782E6167}"/>
                  </a:ext>
                </a:extLst>
              </p:cNvPr>
              <p:cNvSpPr txBox="1"/>
              <p:nvPr/>
            </p:nvSpPr>
            <p:spPr>
              <a:xfrm rot="16200000">
                <a:off x="-377319" y="3373343"/>
                <a:ext cx="3373282" cy="61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000" dirty="0" err="1">
                    <a:solidFill>
                      <a:srgbClr val="FF6600"/>
                    </a:solidFill>
                  </a:rPr>
                  <a:t>tehnologic</a:t>
                </a:r>
                <a:endParaRPr lang="en-US" sz="10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E71458-B036-8CBC-6CD4-F22766F9A4EA}"/>
                  </a:ext>
                </a:extLst>
              </p:cNvPr>
              <p:cNvSpPr txBox="1"/>
              <p:nvPr/>
            </p:nvSpPr>
            <p:spPr>
              <a:xfrm>
                <a:off x="2968231" y="5990776"/>
                <a:ext cx="3324003" cy="498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9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AD411B-73E3-32E8-FE73-AE080026C036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9" name="Picture 4" descr="Door Clip Art Free PNG Image｜Illustoon">
              <a:extLst>
                <a:ext uri="{FF2B5EF4-FFF2-40B4-BE49-F238E27FC236}">
                  <a16:creationId xmlns:a16="http://schemas.microsoft.com/office/drawing/2014/main" id="{0BC06228-6B72-CC07-4180-9592196AF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87FD61-8811-90E8-AD29-366F5CE48664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4" name="Picture 8" descr="Frog Clipart Images – Browse 16,575 ...">
                <a:extLst>
                  <a:ext uri="{FF2B5EF4-FFF2-40B4-BE49-F238E27FC236}">
                    <a16:creationId xmlns:a16="http://schemas.microsoft.com/office/drawing/2014/main" id="{4CF4C0B1-FDAA-2B0F-A5B9-23EAD840B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Frog Clipart Images – Browse 16,575 ...">
                <a:extLst>
                  <a:ext uri="{FF2B5EF4-FFF2-40B4-BE49-F238E27FC236}">
                    <a16:creationId xmlns:a16="http://schemas.microsoft.com/office/drawing/2014/main" id="{64C94C69-0EA9-D6FD-DBB7-C61D9EAD4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BD2F8C-9A18-AA20-592C-F246002B1F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2" descr="Monkey Clipart Images - Free Download on Freepik">
              <a:extLst>
                <a:ext uri="{FF2B5EF4-FFF2-40B4-BE49-F238E27FC236}">
                  <a16:creationId xmlns:a16="http://schemas.microsoft.com/office/drawing/2014/main" id="{831F7309-D2F7-D884-E628-B1FE33144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3BD115-D4B2-4DE9-2DC0-B0FCA2EFAD0A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AB24D7-DE11-9231-8507-C80F8C0775FF}"/>
              </a:ext>
            </a:extLst>
          </p:cNvPr>
          <p:cNvGrpSpPr/>
          <p:nvPr/>
        </p:nvGrpSpPr>
        <p:grpSpPr>
          <a:xfrm>
            <a:off x="3166098" y="784399"/>
            <a:ext cx="2003833" cy="1881409"/>
            <a:chOff x="7164289" y="3890628"/>
            <a:chExt cx="2101508" cy="19866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0624EF-1846-9A08-C03D-6505C60543C0}"/>
                </a:ext>
              </a:extLst>
            </p:cNvPr>
            <p:cNvGrpSpPr/>
            <p:nvPr/>
          </p:nvGrpSpPr>
          <p:grpSpPr>
            <a:xfrm>
              <a:off x="7164289" y="3890628"/>
              <a:ext cx="2101508" cy="1986644"/>
              <a:chOff x="7444722" y="3874119"/>
              <a:chExt cx="1519891" cy="1558217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BBF9A6A-CA50-1C8E-15BB-79FE8747523F}"/>
                  </a:ext>
                </a:extLst>
              </p:cNvPr>
              <p:cNvSpPr/>
              <p:nvPr/>
            </p:nvSpPr>
            <p:spPr bwMode="auto">
              <a:xfrm>
                <a:off x="7467564" y="4077072"/>
                <a:ext cx="1497049" cy="1349945"/>
              </a:xfrm>
              <a:prstGeom prst="parallelogram">
                <a:avLst>
                  <a:gd name="adj" fmla="val 23074"/>
                </a:avLst>
              </a:prstGeom>
              <a:gradFill>
                <a:gsLst>
                  <a:gs pos="82000">
                    <a:schemeClr val="tx2">
                      <a:lumMod val="60000"/>
                      <a:lumOff val="40000"/>
                    </a:schemeClr>
                  </a:gs>
                  <a:gs pos="47000">
                    <a:srgbClr val="83347C"/>
                  </a:gs>
                </a:gsLst>
                <a:lin ang="2700000" scaled="1"/>
              </a:gradFill>
              <a:ln w="952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FD47E56-5D0E-2D69-F041-79DF2E6D09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67564" y="3874119"/>
                <a:ext cx="311586" cy="155289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6A8B958-4F77-0B9A-168D-C248D6F21A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44722" y="5416398"/>
                <a:ext cx="1375428" cy="1593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pic>
          <p:nvPicPr>
            <p:cNvPr id="24" name="Picture 4" descr="Door Clip Art Free PNG Image｜Illustoon">
              <a:extLst>
                <a:ext uri="{FF2B5EF4-FFF2-40B4-BE49-F238E27FC236}">
                  <a16:creationId xmlns:a16="http://schemas.microsoft.com/office/drawing/2014/main" id="{89345F16-BFCE-2134-D3F4-CDCB32520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335" y="4207169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987A63-171A-2288-0F19-FAC5CA1B5A25}"/>
                </a:ext>
              </a:extLst>
            </p:cNvPr>
            <p:cNvGrpSpPr/>
            <p:nvPr/>
          </p:nvGrpSpPr>
          <p:grpSpPr>
            <a:xfrm>
              <a:off x="7919222" y="5143964"/>
              <a:ext cx="311612" cy="372674"/>
              <a:chOff x="5697809" y="3413701"/>
              <a:chExt cx="2086313" cy="1860841"/>
            </a:xfrm>
          </p:grpSpPr>
          <p:pic>
            <p:nvPicPr>
              <p:cNvPr id="29" name="Picture 8" descr="Frog Clipart Images – Browse 16,575 ...">
                <a:extLst>
                  <a:ext uri="{FF2B5EF4-FFF2-40B4-BE49-F238E27FC236}">
                    <a16:creationId xmlns:a16="http://schemas.microsoft.com/office/drawing/2014/main" id="{64D45C2F-D4B4-7826-9F52-6F7249263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Frog Clipart Images – Browse 16,575 ...">
                <a:extLst>
                  <a:ext uri="{FF2B5EF4-FFF2-40B4-BE49-F238E27FC236}">
                    <a16:creationId xmlns:a16="http://schemas.microsoft.com/office/drawing/2014/main" id="{DE4B264E-21A4-DA74-0432-7C6C4A2FE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Monkey Clipart Images - Free Download on Freepik">
              <a:extLst>
                <a:ext uri="{FF2B5EF4-FFF2-40B4-BE49-F238E27FC236}">
                  <a16:creationId xmlns:a16="http://schemas.microsoft.com/office/drawing/2014/main" id="{35B0177D-74A5-2830-5C06-1B4A6FD1A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53" y="4512458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Door Knob PNG, Vector, PSD, and Clipart ...">
              <a:extLst>
                <a:ext uri="{FF2B5EF4-FFF2-40B4-BE49-F238E27FC236}">
                  <a16:creationId xmlns:a16="http://schemas.microsoft.com/office/drawing/2014/main" id="{68759AF6-1D2B-89C6-4929-702A3781D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782" y="4522616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Frog Clipart Images – Browse 16,575 ...">
              <a:extLst>
                <a:ext uri="{FF2B5EF4-FFF2-40B4-BE49-F238E27FC236}">
                  <a16:creationId xmlns:a16="http://schemas.microsoft.com/office/drawing/2014/main" id="{4C1F7751-80B9-43AE-F842-B1DBCC0A6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492516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AD66D3-F812-2F53-5AAD-4D9E56F0FFCF}"/>
              </a:ext>
            </a:extLst>
          </p:cNvPr>
          <p:cNvGrpSpPr/>
          <p:nvPr/>
        </p:nvGrpSpPr>
        <p:grpSpPr>
          <a:xfrm>
            <a:off x="387805" y="2951225"/>
            <a:ext cx="2311717" cy="2174459"/>
            <a:chOff x="5327484" y="421766"/>
            <a:chExt cx="3195208" cy="270311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1F35BA-695A-C663-D9BD-7111C788573E}"/>
                </a:ext>
              </a:extLst>
            </p:cNvPr>
            <p:cNvGrpSpPr/>
            <p:nvPr/>
          </p:nvGrpSpPr>
          <p:grpSpPr>
            <a:xfrm>
              <a:off x="5327484" y="421766"/>
              <a:ext cx="3195208" cy="2703119"/>
              <a:chOff x="5623530" y="2344486"/>
              <a:chExt cx="3195208" cy="2703119"/>
            </a:xfrm>
          </p:grpSpPr>
          <p:sp>
            <p:nvSpPr>
              <p:cNvPr id="39" name="Parallelogram 38">
                <a:extLst>
                  <a:ext uri="{FF2B5EF4-FFF2-40B4-BE49-F238E27FC236}">
                    <a16:creationId xmlns:a16="http://schemas.microsoft.com/office/drawing/2014/main" id="{E48FB1C2-D7FF-D138-ECAD-3DF3A37E7BFC}"/>
                  </a:ext>
                </a:extLst>
              </p:cNvPr>
              <p:cNvSpPr/>
              <p:nvPr/>
            </p:nvSpPr>
            <p:spPr bwMode="auto">
              <a:xfrm rot="4200000" flipH="1" flipV="1">
                <a:off x="5874141" y="2704997"/>
                <a:ext cx="2703119" cy="1982097"/>
              </a:xfrm>
              <a:prstGeom prst="parallelogram">
                <a:avLst>
                  <a:gd name="adj" fmla="val 74882"/>
                </a:avLst>
              </a:prstGeom>
              <a:gradFill flip="none" rotWithShape="1">
                <a:gsLst>
                  <a:gs pos="77000">
                    <a:srgbClr val="0000FF"/>
                  </a:gs>
                  <a:gs pos="27000">
                    <a:srgbClr val="FF6600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D1A87AB-E25B-EC4C-2E91-79B8E5E8A66F}"/>
                  </a:ext>
                </a:extLst>
              </p:cNvPr>
              <p:cNvGrpSpPr/>
              <p:nvPr/>
            </p:nvGrpSpPr>
            <p:grpSpPr>
              <a:xfrm>
                <a:off x="5623530" y="2410408"/>
                <a:ext cx="3195208" cy="2281325"/>
                <a:chOff x="5623530" y="2410408"/>
                <a:chExt cx="3195208" cy="228132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A66B95B-93BF-0499-54A5-34C5264BEB3B}"/>
                    </a:ext>
                  </a:extLst>
                </p:cNvPr>
                <p:cNvGrpSpPr/>
                <p:nvPr/>
              </p:nvGrpSpPr>
              <p:grpSpPr>
                <a:xfrm>
                  <a:off x="5623530" y="2410408"/>
                  <a:ext cx="3195208" cy="2281325"/>
                  <a:chOff x="471905" y="1797828"/>
                  <a:chExt cx="5820329" cy="3966925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2F1FEAF-6F27-706A-0881-3880C6AC9903}"/>
                      </a:ext>
                    </a:extLst>
                  </p:cNvPr>
                  <p:cNvGrpSpPr/>
                  <p:nvPr/>
                </p:nvGrpSpPr>
                <p:grpSpPr>
                  <a:xfrm>
                    <a:off x="712524" y="2147981"/>
                    <a:ext cx="5579710" cy="3612721"/>
                    <a:chOff x="712524" y="2147981"/>
                    <a:chExt cx="5579710" cy="3612721"/>
                  </a:xfrm>
                </p:grpSpPr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0216C440-3EB7-F7A5-B69B-8AEE40E858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596759" y="4424695"/>
                      <a:ext cx="4695475" cy="1336007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FC107DF1-2DED-E788-BD01-550653A9D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712524" y="2147981"/>
                      <a:ext cx="849086" cy="2297534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43C44A7-6263-4CBC-7162-4EBC67EFCBF1}"/>
                      </a:ext>
                    </a:extLst>
                  </p:cNvPr>
                  <p:cNvSpPr txBox="1"/>
                  <p:nvPr/>
                </p:nvSpPr>
                <p:spPr>
                  <a:xfrm rot="15025189">
                    <a:off x="-707364" y="2977097"/>
                    <a:ext cx="2997835" cy="6392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FF6600"/>
                        </a:solidFill>
                      </a:rPr>
                      <a:t>Nivelul </a:t>
                    </a:r>
                    <a:r>
                      <a:rPr lang="en-US" sz="1000" dirty="0" err="1">
                        <a:solidFill>
                          <a:srgbClr val="FF6600"/>
                        </a:solidFill>
                      </a:rPr>
                      <a:t>tehnologic</a:t>
                    </a:r>
                    <a:endParaRPr lang="en-US" sz="10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3C458C9-2A26-BC71-1303-95D3833788A9}"/>
                      </a:ext>
                    </a:extLst>
                  </p:cNvPr>
                  <p:cNvSpPr txBox="1"/>
                  <p:nvPr/>
                </p:nvSpPr>
                <p:spPr>
                  <a:xfrm rot="1019879">
                    <a:off x="2840027" y="5265780"/>
                    <a:ext cx="3324003" cy="4989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dirty="0" err="1">
                        <a:solidFill>
                          <a:srgbClr val="6060FF"/>
                        </a:solidFill>
                      </a:rPr>
                      <a:t>Caracterul</a:t>
                    </a:r>
                    <a:r>
                      <a:rPr lang="en-US" sz="900" dirty="0">
                        <a:solidFill>
                          <a:srgbClr val="6060FF"/>
                        </a:solidFill>
                      </a:rPr>
                      <a:t> animalic</a:t>
                    </a:r>
                  </a:p>
                </p:txBody>
              </p:sp>
            </p:grpSp>
            <p:pic>
              <p:nvPicPr>
                <p:cNvPr id="42" name="Picture 4" descr="Door Clip Art Free PNG Image｜Illustoon">
                  <a:extLst>
                    <a:ext uri="{FF2B5EF4-FFF2-40B4-BE49-F238E27FC236}">
                      <a16:creationId xmlns:a16="http://schemas.microsoft.com/office/drawing/2014/main" id="{A09B4C6E-277A-AC8A-06B7-65408F105A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02642" y="2799268"/>
                  <a:ext cx="351387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D0912AA-FFA5-B592-51D1-EC53EFA56E9A}"/>
                    </a:ext>
                  </a:extLst>
                </p:cNvPr>
                <p:cNvGrpSpPr/>
                <p:nvPr/>
              </p:nvGrpSpPr>
              <p:grpSpPr>
                <a:xfrm>
                  <a:off x="6815316" y="3579353"/>
                  <a:ext cx="351684" cy="374504"/>
                  <a:chOff x="5806024" y="1955694"/>
                  <a:chExt cx="2354604" cy="1869977"/>
                </a:xfrm>
              </p:grpSpPr>
              <p:pic>
                <p:nvPicPr>
                  <p:cNvPr id="47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168A5D59-548C-532D-E63F-CF1F35FCDF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31828" y="1996871"/>
                    <a:ext cx="1828800" cy="182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CD92C500-F9FD-10C6-73DD-62000689CD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99663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06024" y="1955694"/>
                    <a:ext cx="1828801" cy="18287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93A8C5A-C32F-2047-EC7E-13458FE209F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45940" y="3041918"/>
                  <a:ext cx="747910" cy="6308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  <p:pic>
              <p:nvPicPr>
                <p:cNvPr id="45" name="Picture 2" descr="Monkey Clipart Images - Free Download on Freepik">
                  <a:extLst>
                    <a:ext uri="{FF2B5EF4-FFF2-40B4-BE49-F238E27FC236}">
                      <a16:creationId xmlns:a16="http://schemas.microsoft.com/office/drawing/2014/main" id="{10D9B55A-6818-0C8D-F8B2-CCD812445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4202" y="3420633"/>
                  <a:ext cx="405995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A87C957-165E-AB4C-C168-93CCE81103D3}"/>
                    </a:ext>
                  </a:extLst>
                </p:cNvPr>
                <p:cNvCxnSpPr>
                  <a:cxnSpLocks/>
                  <a:stCxn id="48" idx="3"/>
                </p:cNvCxnSpPr>
                <p:nvPr/>
              </p:nvCxnSpPr>
              <p:spPr bwMode="auto">
                <a:xfrm flipV="1">
                  <a:off x="7088466" y="3664589"/>
                  <a:ext cx="980352" cy="9789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pic>
          <p:nvPicPr>
            <p:cNvPr id="37" name="Picture 6" descr="Door Knob PNG, Vector, PSD, and Clipart ...">
              <a:extLst>
                <a:ext uri="{FF2B5EF4-FFF2-40B4-BE49-F238E27FC236}">
                  <a16:creationId xmlns:a16="http://schemas.microsoft.com/office/drawing/2014/main" id="{6694A317-B567-9181-D008-CD6AA8AD7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749" y="125938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Frog Clipart Images – Browse 16,575 ...">
              <a:extLst>
                <a:ext uri="{FF2B5EF4-FFF2-40B4-BE49-F238E27FC236}">
                  <a16:creationId xmlns:a16="http://schemas.microsoft.com/office/drawing/2014/main" id="{10C888A7-736D-EF4D-D07F-B57BEF8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18" y="1612632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FD4945-0726-068C-E145-D9F8AE593CF8}"/>
              </a:ext>
            </a:extLst>
          </p:cNvPr>
          <p:cNvGrpSpPr/>
          <p:nvPr/>
        </p:nvGrpSpPr>
        <p:grpSpPr>
          <a:xfrm>
            <a:off x="3070908" y="2642852"/>
            <a:ext cx="2245597" cy="2599864"/>
            <a:chOff x="5861552" y="3248926"/>
            <a:chExt cx="3103818" cy="3231949"/>
          </a:xfrm>
        </p:grpSpPr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C6ACF636-830E-BB0D-8440-6D77941B7C66}"/>
                </a:ext>
              </a:extLst>
            </p:cNvPr>
            <p:cNvSpPr/>
            <p:nvPr/>
          </p:nvSpPr>
          <p:spPr bwMode="auto">
            <a:xfrm flipH="1">
              <a:off x="5889455" y="3468647"/>
              <a:ext cx="2883374" cy="2999774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50BB71-403D-8A2F-CD17-21A56FAF84F2}"/>
                </a:ext>
              </a:extLst>
            </p:cNvPr>
            <p:cNvGrpSpPr/>
            <p:nvPr/>
          </p:nvGrpSpPr>
          <p:grpSpPr>
            <a:xfrm>
              <a:off x="5861552" y="3248926"/>
              <a:ext cx="3103818" cy="3231949"/>
              <a:chOff x="6875588" y="3131986"/>
              <a:chExt cx="2355057" cy="27452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524EAEF-D6D8-D196-2EE9-79EA57C0BEFF}"/>
                  </a:ext>
                </a:extLst>
              </p:cNvPr>
              <p:cNvGrpSpPr/>
              <p:nvPr/>
            </p:nvGrpSpPr>
            <p:grpSpPr>
              <a:xfrm>
                <a:off x="6875588" y="3131986"/>
                <a:ext cx="2355057" cy="2745286"/>
                <a:chOff x="7235922" y="3279081"/>
                <a:chExt cx="1703267" cy="2153255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E076171F-4230-BAD2-BF94-78A081F8141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235922" y="3279081"/>
                  <a:ext cx="240709" cy="21479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25D85D7-8029-35AD-4386-8BAB82676C9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444722" y="5405770"/>
                  <a:ext cx="1494467" cy="26566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pic>
            <p:nvPicPr>
              <p:cNvPr id="58" name="Picture 4" descr="Door Clip Art Free PNG Image｜Illustoon">
                <a:extLst>
                  <a:ext uri="{FF2B5EF4-FFF2-40B4-BE49-F238E27FC236}">
                    <a16:creationId xmlns:a16="http://schemas.microsoft.com/office/drawing/2014/main" id="{7E02122F-54B4-093E-9247-27D549ABD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085" y="3533666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2AE6BA5-669C-F779-63E8-824C1F6C3E57}"/>
                  </a:ext>
                </a:extLst>
              </p:cNvPr>
              <p:cNvGrpSpPr/>
              <p:nvPr/>
            </p:nvGrpSpPr>
            <p:grpSpPr>
              <a:xfrm>
                <a:off x="7717507" y="4883121"/>
                <a:ext cx="309738" cy="376254"/>
                <a:chOff x="4347270" y="2111258"/>
                <a:chExt cx="2073762" cy="1878718"/>
              </a:xfrm>
            </p:grpSpPr>
            <p:pic>
              <p:nvPicPr>
                <p:cNvPr id="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50D780A3-E691-BE10-B8B5-9502B37E3F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92231" y="2161174"/>
                  <a:ext cx="1828801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EA328644-500F-6D1F-99A5-2A1CBED847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7270" y="2111258"/>
                  <a:ext cx="1828799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0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322969D7-1219-950B-41C4-51FC3817A2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5904" y="4012117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 descr="Door Knob PNG, Vector, PSD, and Clipart ...">
                <a:extLst>
                  <a:ext uri="{FF2B5EF4-FFF2-40B4-BE49-F238E27FC236}">
                    <a16:creationId xmlns:a16="http://schemas.microsoft.com/office/drawing/2014/main" id="{5138D8C4-81CA-7A98-CFFC-E161761EA7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6464" y="3902960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Frog Clipart Images – Browse 16,575 ...">
                <a:extLst>
                  <a:ext uri="{FF2B5EF4-FFF2-40B4-BE49-F238E27FC236}">
                    <a16:creationId xmlns:a16="http://schemas.microsoft.com/office/drawing/2014/main" id="{AC9D7A8C-90C9-EEEC-269E-217F6347E1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4417" y="4441573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D315D3-9713-556F-FD71-8F4B741FDE27}"/>
              </a:ext>
            </a:extLst>
          </p:cNvPr>
          <p:cNvGrpSpPr/>
          <p:nvPr/>
        </p:nvGrpSpPr>
        <p:grpSpPr>
          <a:xfrm>
            <a:off x="6030967" y="1850741"/>
            <a:ext cx="3642926" cy="4081784"/>
            <a:chOff x="5756705" y="2516343"/>
            <a:chExt cx="3642926" cy="4081784"/>
          </a:xfrm>
        </p:grpSpPr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3BA98762-85D8-C837-95C1-59180A306396}"/>
                </a:ext>
              </a:extLst>
            </p:cNvPr>
            <p:cNvSpPr/>
            <p:nvPr/>
          </p:nvSpPr>
          <p:spPr bwMode="auto">
            <a:xfrm>
              <a:off x="7340286" y="2516343"/>
              <a:ext cx="1973718" cy="1629939"/>
            </a:xfrm>
            <a:prstGeom prst="parallelogram">
              <a:avLst>
                <a:gd name="adj" fmla="val 23074"/>
              </a:avLst>
            </a:prstGeom>
            <a:gradFill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AC0CCA12-87AF-3060-5E79-D36CB53EE967}"/>
                </a:ext>
              </a:extLst>
            </p:cNvPr>
            <p:cNvSpPr/>
            <p:nvPr/>
          </p:nvSpPr>
          <p:spPr bwMode="auto">
            <a:xfrm rot="16965587" flipH="1">
              <a:off x="5754258" y="2528241"/>
              <a:ext cx="1744590" cy="1739695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10A9FA8B-4461-8124-E467-9A8219B2E04C}"/>
                </a:ext>
              </a:extLst>
            </p:cNvPr>
            <p:cNvSpPr/>
            <p:nvPr/>
          </p:nvSpPr>
          <p:spPr bwMode="auto">
            <a:xfrm rot="12974692" flipH="1">
              <a:off x="6010610" y="3734389"/>
              <a:ext cx="1140454" cy="1638752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68B41BAB-BE34-904A-5E27-3A92B15FD790}"/>
                </a:ext>
              </a:extLst>
            </p:cNvPr>
            <p:cNvSpPr/>
            <p:nvPr/>
          </p:nvSpPr>
          <p:spPr bwMode="auto">
            <a:xfrm rot="9045278" flipH="1">
              <a:off x="7010400" y="4185031"/>
              <a:ext cx="1219022" cy="2413096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AFA9DCC6-3FF9-7238-46DB-4D7A35CED83F}"/>
                </a:ext>
              </a:extLst>
            </p:cNvPr>
            <p:cNvSpPr/>
            <p:nvPr/>
          </p:nvSpPr>
          <p:spPr bwMode="auto">
            <a:xfrm rot="3559978">
              <a:off x="7597803" y="3738794"/>
              <a:ext cx="1973718" cy="1629939"/>
            </a:xfrm>
            <a:prstGeom prst="parallelogram">
              <a:avLst>
                <a:gd name="adj" fmla="val 55562"/>
              </a:avLst>
            </a:prstGeom>
            <a:gradFill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ACDE2D14-35AA-8A3B-7355-1FE3C8ED5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9749"/>
              </p:ext>
            </p:extLst>
          </p:nvPr>
        </p:nvGraphicFramePr>
        <p:xfrm>
          <a:off x="2154584" y="6025528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B6E5947-7CC4-1699-69A7-4C0F1276D082}"/>
              </a:ext>
            </a:extLst>
          </p:cNvPr>
          <p:cNvSpPr txBox="1"/>
          <p:nvPr/>
        </p:nvSpPr>
        <p:spPr>
          <a:xfrm>
            <a:off x="607303" y="549085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9900"/>
                </a:solidFill>
              </a:rPr>
              <a:t>K (Key) =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F3FB737-24F3-5B8B-D438-2537DF655D88}"/>
              </a:ext>
            </a:extLst>
          </p:cNvPr>
          <p:cNvSpPr txBox="1"/>
          <p:nvPr/>
        </p:nvSpPr>
        <p:spPr>
          <a:xfrm>
            <a:off x="172877" y="6234333"/>
            <a:ext cx="21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99FF"/>
                </a:solidFill>
              </a:rPr>
              <a:t>Q (Queries) =</a:t>
            </a:r>
            <a:endParaRPr lang="en-US" dirty="0">
              <a:solidFill>
                <a:srgbClr val="FF99FF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D78FF2A-B599-E453-2123-2F63B2D74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64244"/>
              </p:ext>
            </p:extLst>
          </p:nvPr>
        </p:nvGraphicFramePr>
        <p:xfrm>
          <a:off x="2028328" y="5501242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7510D419-8AE1-28BC-9E9A-73A8E8E4357D}"/>
              </a:ext>
            </a:extLst>
          </p:cNvPr>
          <p:cNvSpPr txBox="1"/>
          <p:nvPr/>
        </p:nvSpPr>
        <p:spPr>
          <a:xfrm>
            <a:off x="3009394" y="5968954"/>
            <a:ext cx="178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33CCFF"/>
                </a:solidFill>
              </a:rPr>
              <a:t>V (Values)</a:t>
            </a:r>
            <a:endParaRPr lang="en-US" b="1" dirty="0">
              <a:solidFill>
                <a:srgbClr val="33CCFF"/>
              </a:solidFill>
            </a:endParaRP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1BBAE189-39F4-C846-EB30-72C8079C9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7812"/>
              </p:ext>
            </p:extLst>
          </p:nvPr>
        </p:nvGraphicFramePr>
        <p:xfrm>
          <a:off x="4518198" y="5995497"/>
          <a:ext cx="83312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72597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85821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9" name="Arrow: Right 78">
            <a:extLst>
              <a:ext uri="{FF2B5EF4-FFF2-40B4-BE49-F238E27FC236}">
                <a16:creationId xmlns:a16="http://schemas.microsoft.com/office/drawing/2014/main" id="{A995CAF5-31D3-056D-A0CE-3DFCD8380C60}"/>
              </a:ext>
            </a:extLst>
          </p:cNvPr>
          <p:cNvSpPr/>
          <p:nvPr/>
        </p:nvSpPr>
        <p:spPr bwMode="auto">
          <a:xfrm>
            <a:off x="2460863" y="1907098"/>
            <a:ext cx="548411" cy="12908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187CA219-9051-251C-2ABD-F502279C2EE2}"/>
              </a:ext>
            </a:extLst>
          </p:cNvPr>
          <p:cNvSpPr/>
          <p:nvPr/>
        </p:nvSpPr>
        <p:spPr bwMode="auto">
          <a:xfrm>
            <a:off x="2460863" y="3774170"/>
            <a:ext cx="548411" cy="12908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7546EFD9-C163-7C20-9A51-EEC61803B342}"/>
              </a:ext>
            </a:extLst>
          </p:cNvPr>
          <p:cNvSpPr/>
          <p:nvPr/>
        </p:nvSpPr>
        <p:spPr bwMode="auto">
          <a:xfrm rot="2118022">
            <a:off x="5200562" y="2060146"/>
            <a:ext cx="859474" cy="105784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8D98C58-DEF1-F894-42F8-18260C259723}"/>
              </a:ext>
            </a:extLst>
          </p:cNvPr>
          <p:cNvSpPr/>
          <p:nvPr/>
        </p:nvSpPr>
        <p:spPr bwMode="auto">
          <a:xfrm rot="19546088">
            <a:off x="5143113" y="3820929"/>
            <a:ext cx="859474" cy="105784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8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B29D-ED60-09B8-508C-43CED913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48DB-3969-7C40-97AC-33D44FA5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Identificarea celor mai bune embedding-uri pentru a stabili similaritatea intre elemente</a:t>
            </a:r>
          </a:p>
          <a:p>
            <a:pPr lvl="1"/>
            <a:r>
              <a:rPr lang="ro-RO" sz="2000" dirty="0"/>
              <a:t>Se bazează pe feature-urile elementelor (e.g. Caracterul animalic, nivelul tehnologic)</a:t>
            </a:r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Identificarea celor mai bune embedding-uri pentru a prezice următorul cuvânt</a:t>
            </a:r>
          </a:p>
          <a:p>
            <a:pPr lvl="1"/>
            <a:r>
              <a:rPr lang="ro-RO" sz="2000" dirty="0"/>
              <a:t>Se bazează pe co-apariția elementelor în același context</a:t>
            </a:r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A932F-08E6-F4AE-1106-383F2F7E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02BE3-9205-F125-7CE5-04656AAE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45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BA57EE-A737-1FE4-D693-B1B334775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65015"/>
              </p:ext>
            </p:extLst>
          </p:nvPr>
        </p:nvGraphicFramePr>
        <p:xfrm>
          <a:off x="3491880" y="3243596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816EF8-AA37-55D3-9316-F38CFEC34D41}"/>
              </a:ext>
            </a:extLst>
          </p:cNvPr>
          <p:cNvSpPr txBox="1"/>
          <p:nvPr/>
        </p:nvSpPr>
        <p:spPr>
          <a:xfrm>
            <a:off x="1944599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9900"/>
                </a:solidFill>
              </a:rPr>
              <a:t>K (Key) =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F8E90-9E96-6035-9566-A8E805B0AA5D}"/>
              </a:ext>
            </a:extLst>
          </p:cNvPr>
          <p:cNvSpPr txBox="1"/>
          <p:nvPr/>
        </p:nvSpPr>
        <p:spPr>
          <a:xfrm>
            <a:off x="1510173" y="3452401"/>
            <a:ext cx="21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99FF"/>
                </a:solidFill>
              </a:rPr>
              <a:t>Q (Queries) =</a:t>
            </a:r>
            <a:endParaRPr lang="en-US" dirty="0">
              <a:solidFill>
                <a:srgbClr val="FF99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D67F63-05E8-92D4-0B9A-063021FB0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318235"/>
              </p:ext>
            </p:extLst>
          </p:nvPr>
        </p:nvGraphicFramePr>
        <p:xfrm>
          <a:off x="3365624" y="2719310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A994CD-BA8E-77D5-E97C-E70F17007464}"/>
              </a:ext>
            </a:extLst>
          </p:cNvPr>
          <p:cNvSpPr txBox="1"/>
          <p:nvPr/>
        </p:nvSpPr>
        <p:spPr>
          <a:xfrm>
            <a:off x="1526092" y="5405689"/>
            <a:ext cx="216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33CCFF"/>
                </a:solidFill>
              </a:rPr>
              <a:t>V (Values) = </a:t>
            </a:r>
            <a:endParaRPr lang="en-US" b="1" dirty="0">
              <a:solidFill>
                <a:srgbClr val="33CCFF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E06D3B-7C91-189A-3A00-DF05AA8A1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96267"/>
              </p:ext>
            </p:extLst>
          </p:nvPr>
        </p:nvGraphicFramePr>
        <p:xfrm>
          <a:off x="3419872" y="5302357"/>
          <a:ext cx="83312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72597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85821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30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Transformare</a:t>
            </a:r>
            <a:endParaRPr lang="ro-RO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       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Scalare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>
                <a:solidFill>
                  <a:schemeClr val="bg1"/>
                </a:solidFill>
              </a:rPr>
              <a:t>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Normalizare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</a:t>
            </a:r>
            <a:r>
              <a:rPr lang="en-US" sz="2400" b="1" dirty="0" err="1">
                <a:solidFill>
                  <a:schemeClr val="bg1"/>
                </a:solidFill>
              </a:rPr>
              <a:t>softmax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>
                <a:solidFill>
                  <a:schemeClr val="bg1"/>
                </a:solidFill>
              </a:rPr>
              <a:t>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46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1805268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       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Scalare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>
                <a:solidFill>
                  <a:schemeClr val="bg1"/>
                </a:solidFill>
              </a:rPr>
              <a:t>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Normalizare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</a:t>
            </a:r>
            <a:r>
              <a:rPr lang="en-US" sz="2400" b="1" dirty="0" err="1">
                <a:solidFill>
                  <a:schemeClr val="bg1"/>
                </a:solidFill>
              </a:rPr>
              <a:t>softmax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>
                <a:solidFill>
                  <a:schemeClr val="bg1"/>
                </a:solidFill>
              </a:rPr>
              <a:t>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47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4EEA650-FE81-E174-EAF4-99C3BBF3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08709"/>
            <a:ext cx="157131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5787249-6624-9733-F8A6-E3E03DF2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49" y="2283879"/>
            <a:ext cx="157854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76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       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Scalare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>
                <a:solidFill>
                  <a:schemeClr val="bg1"/>
                </a:solidFill>
              </a:rPr>
              <a:t>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Normalizare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</a:t>
            </a:r>
            <a:r>
              <a:rPr lang="en-US" sz="2400" b="1" dirty="0" err="1">
                <a:solidFill>
                  <a:schemeClr val="bg1"/>
                </a:solidFill>
              </a:rPr>
              <a:t>softmax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>
                <a:solidFill>
                  <a:schemeClr val="bg1"/>
                </a:solidFill>
              </a:rPr>
              <a:t>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48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50E298-6F4C-5E33-E43D-99BA6586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283879"/>
            <a:ext cx="178419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3186896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       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Scalare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d </a:t>
            </a:r>
            <a:r>
              <a:rPr lang="en-US" sz="2400" dirty="0"/>
              <a:t>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Normalizare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</a:t>
            </a:r>
            <a:r>
              <a:rPr lang="en-US" sz="2400" b="1" dirty="0" err="1">
                <a:solidFill>
                  <a:srgbClr val="0000FF"/>
                </a:solidFill>
              </a:rPr>
              <a:t>softmax</a:t>
            </a:r>
            <a:r>
              <a:rPr lang="en-US" sz="2400" b="1" dirty="0">
                <a:solidFill>
                  <a:srgbClr val="0000FF"/>
                </a:solidFill>
              </a:rPr>
              <a:t> (</a:t>
            </a:r>
            <a:r>
              <a:rPr lang="en-US" sz="2400" dirty="0"/>
              <a:t>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d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  </a:t>
            </a:r>
            <a:r>
              <a:rPr lang="en-US" sz="2400" dirty="0"/>
              <a:t>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49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06C3B8-D620-B70B-1A84-18CEFD75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51014"/>
            <a:ext cx="1882190" cy="36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28651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(context-free)</a:t>
            </a:r>
          </a:p>
          <a:p>
            <a:pPr lvl="1"/>
            <a:r>
              <a:rPr lang="en-US" dirty="0"/>
              <a:t>Word2vec (2013)</a:t>
            </a:r>
          </a:p>
          <a:p>
            <a:pPr lvl="1"/>
            <a:r>
              <a:rPr lang="en-US" dirty="0" err="1"/>
              <a:t>GLoVe</a:t>
            </a:r>
            <a:r>
              <a:rPr lang="en-US" dirty="0"/>
              <a:t> (2014)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A08E96-3A78-C77E-ABE6-4EC48D67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83" y="419822"/>
            <a:ext cx="3816424" cy="40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       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                          (</a:t>
            </a:r>
            <a:r>
              <a:rPr lang="en-US" sz="2400" dirty="0" err="1"/>
              <a:t>v,n</a:t>
            </a:r>
            <a:r>
              <a:rPr lang="en-US" sz="2400" dirty="0"/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Scalare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/>
              <a:t>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                         (</a:t>
            </a:r>
            <a:r>
              <a:rPr lang="en-US" sz="2400" dirty="0" err="1"/>
              <a:t>v,n</a:t>
            </a:r>
            <a:r>
              <a:rPr lang="en-US" sz="2400" dirty="0"/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Normalizare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</a:t>
            </a:r>
            <a:r>
              <a:rPr lang="en-US" sz="2400" b="1" dirty="0" err="1">
                <a:solidFill>
                  <a:srgbClr val="0000FF"/>
                </a:solidFill>
              </a:rPr>
              <a:t>softmax</a:t>
            </a:r>
            <a:r>
              <a:rPr lang="en-US" sz="2400" b="1" dirty="0">
                <a:solidFill>
                  <a:srgbClr val="0000FF"/>
                </a:solidFill>
              </a:rPr>
              <a:t> (</a:t>
            </a:r>
            <a:r>
              <a:rPr lang="en-US" sz="2400" dirty="0"/>
              <a:t>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/>
              <a:t>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                 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50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8734041-8F40-AB88-F8A2-59DFE6B6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76" y="2740702"/>
            <a:ext cx="4549274" cy="24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319784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C5A6-D16A-6823-A519-3D6E4C5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CCA5-FAF7-793D-0534-380F6886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03B04-A346-CF16-33C6-0AC00A45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51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6C1917-7C85-7724-4D2B-1142AD9C6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92943"/>
            <a:ext cx="4193955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E6855-3A54-640F-A518-378D748CEB48}"/>
              </a:ext>
            </a:extLst>
          </p:cNvPr>
          <p:cNvSpPr txBox="1"/>
          <p:nvPr/>
        </p:nvSpPr>
        <p:spPr>
          <a:xfrm>
            <a:off x="467544" y="126876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Positional Embedding</a:t>
            </a:r>
          </a:p>
        </p:txBody>
      </p:sp>
    </p:spTree>
    <p:extLst>
      <p:ext uri="{BB962C8B-B14F-4D97-AF65-F5344CB8AC3E}">
        <p14:creationId xmlns:p14="http://schemas.microsoft.com/office/powerpoint/2010/main" val="136634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6CE-AF57-C70A-1F8C-271D000C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79FF-B715-7A55-812F-CEA7A475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C18A4-E8C8-7145-252D-DC643A64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21B3D-0397-D72F-0000-C3438CAE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D61A6-5C7F-4276-BEA5-75E60410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6" y="2708920"/>
            <a:ext cx="6350023" cy="25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6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5BD0-D11F-68AD-7282-C0D3E0E6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49B-7390-7287-2EB1-85D5A8864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Cuvinte </a:t>
            </a:r>
            <a:r>
              <a:rPr lang="ro-RO" dirty="0">
                <a:sym typeface="Symbol" panose="05050102010706020507" pitchFamily="18" charset="2"/>
              </a:rPr>
              <a:t> Embeddings </a:t>
            </a:r>
          </a:p>
          <a:p>
            <a:endParaRPr lang="ro-RO" dirty="0">
              <a:sym typeface="Symbol" panose="05050102010706020507" pitchFamily="18" charset="2"/>
            </a:endParaRPr>
          </a:p>
          <a:p>
            <a:r>
              <a:rPr lang="ro-RO" dirty="0">
                <a:sym typeface="Symbol" panose="05050102010706020507" pitchFamily="18" charset="2"/>
              </a:rPr>
              <a:t>Pentru o propoziție cu n cuvinte, se obțin n embedding-uri (de lungime d)</a:t>
            </a:r>
          </a:p>
          <a:p>
            <a:pPr lvl="1"/>
            <a:r>
              <a:rPr lang="ro-RO" dirty="0">
                <a:sym typeface="Symbol" panose="05050102010706020507" pitchFamily="18" charset="2"/>
              </a:rPr>
              <a:t>Care țin cont de semantica cuvintelor</a:t>
            </a:r>
          </a:p>
          <a:p>
            <a:pPr lvl="2"/>
            <a:r>
              <a:rPr lang="ro-RO" dirty="0">
                <a:sym typeface="Symbol" panose="05050102010706020507" pitchFamily="18" charset="2"/>
              </a:rPr>
              <a:t>Word Embeddings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descoperite / învățate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prin ML (Word2Vec, GloVe, etc.)</a:t>
            </a:r>
          </a:p>
          <a:p>
            <a:pPr lvl="1"/>
            <a:r>
              <a:rPr lang="ro-RO" dirty="0">
                <a:sym typeface="Symbol" panose="05050102010706020507" pitchFamily="18" charset="2"/>
              </a:rPr>
              <a:t>Care țin cont de poziția (absolută sau relativă) a cuvintelor în propoziției</a:t>
            </a:r>
          </a:p>
          <a:p>
            <a:pPr lvl="2"/>
            <a:r>
              <a:rPr lang="ro-RO" dirty="0">
                <a:sym typeface="Symbol" panose="05050102010706020507" pitchFamily="18" charset="2"/>
              </a:rPr>
              <a:t>Positional Emebeddings 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calculate 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Cum?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B9BED-5050-EF6C-C5B9-69C067A4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F6275-181E-A7A7-6444-73423320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68789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F321-A3EF-E7EE-761B-0786C7EE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C481-3CE0-A536-A32D-A097F76B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n cuvinte</a:t>
            </a:r>
          </a:p>
          <a:p>
            <a:pPr lvl="1"/>
            <a:r>
              <a:rPr lang="ro-RO" dirty="0"/>
              <a:t>Fiecărui cuvânt i se asociază </a:t>
            </a:r>
          </a:p>
          <a:p>
            <a:pPr lvl="2"/>
            <a:r>
              <a:rPr lang="ro-RO" dirty="0"/>
              <a:t>Un embedding semantic SE de lungime d</a:t>
            </a:r>
          </a:p>
          <a:p>
            <a:pPr lvl="2"/>
            <a:r>
              <a:rPr lang="ro-RO" dirty="0"/>
              <a:t>Un embedding pozițional PE de lungime d</a:t>
            </a:r>
          </a:p>
          <a:p>
            <a:pPr lvl="2"/>
            <a:r>
              <a:rPr lang="ro-RO" dirty="0"/>
              <a:t>Embedding-ul final corespunzător cuvântului va fi suma celor 2 (WE + PE) </a:t>
            </a:r>
            <a:r>
              <a:rPr lang="ro-RO" dirty="0">
                <a:sym typeface="Symbol" panose="05050102010706020507" pitchFamily="18" charset="2"/>
              </a:rPr>
              <a:t> n x d valori</a:t>
            </a:r>
            <a:endParaRPr lang="ro-RO" dirty="0"/>
          </a:p>
          <a:p>
            <a:pPr lvl="2"/>
            <a:endParaRPr lang="ro-RO" dirty="0"/>
          </a:p>
          <a:p>
            <a:pPr lvl="2"/>
            <a:endParaRPr lang="en-US" sz="1800" b="0" i="0" u="none" strike="noStrike" dirty="0">
              <a:effectLst/>
              <a:highlight>
                <a:srgbClr val="33CCFF"/>
              </a:highlight>
              <a:latin typeface="Arial" panose="020B0604020202020204" pitchFamily="34" charset="0"/>
            </a:endParaRPr>
          </a:p>
          <a:p>
            <a:pPr lvl="2"/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E47C-04AE-34CC-1B6A-C6A605E1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C3A86-6007-2981-F763-E3D9E7BA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54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CDA9E6-6E03-FDD7-7C54-501820D22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55759"/>
              </p:ext>
            </p:extLst>
          </p:nvPr>
        </p:nvGraphicFramePr>
        <p:xfrm>
          <a:off x="2028054" y="4322072"/>
          <a:ext cx="2111898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80169486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1993624415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233155471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BA793B-ED57-B49D-87B8-928A2C25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79478"/>
              </p:ext>
            </p:extLst>
          </p:nvPr>
        </p:nvGraphicFramePr>
        <p:xfrm>
          <a:off x="2028054" y="5460848"/>
          <a:ext cx="2111898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80169486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1993624415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233155471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F088A0-C7C0-3238-E982-6FADF5B6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532640"/>
              </p:ext>
            </p:extLst>
          </p:nvPr>
        </p:nvGraphicFramePr>
        <p:xfrm>
          <a:off x="293691" y="4332162"/>
          <a:ext cx="1715221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3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268890">
                  <a:extLst>
                    <a:ext uri="{9D8B030D-6E8A-4147-A177-3AD203B41FA5}">
                      <a16:colId xmlns:a16="http://schemas.microsoft.com/office/drawing/2014/main" val="2104020773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600" b="0" dirty="0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Semantic embedding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600" b="0" dirty="0">
                          <a:solidFill>
                            <a:schemeClr val="tx1"/>
                          </a:solidFill>
                        </a:rPr>
                        <a:t>Mannca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600" b="0" dirty="0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05E5DE-5586-600C-F583-E06EE0DE6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682359"/>
              </p:ext>
            </p:extLst>
          </p:nvPr>
        </p:nvGraphicFramePr>
        <p:xfrm>
          <a:off x="293690" y="5442466"/>
          <a:ext cx="1715221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3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268890">
                  <a:extLst>
                    <a:ext uri="{9D8B030D-6E8A-4147-A177-3AD203B41FA5}">
                      <a16:colId xmlns:a16="http://schemas.microsoft.com/office/drawing/2014/main" val="2104020773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Positional embedding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4BB4D4-6EDD-5BA7-A411-3C0867E62730}"/>
              </a:ext>
            </a:extLst>
          </p:cNvPr>
          <p:cNvCxnSpPr/>
          <p:nvPr/>
        </p:nvCxnSpPr>
        <p:spPr bwMode="auto">
          <a:xfrm>
            <a:off x="4211960" y="4581128"/>
            <a:ext cx="79209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4EA7D9-ABD9-3219-27F0-D7AF82C5A95C}"/>
              </a:ext>
            </a:extLst>
          </p:cNvPr>
          <p:cNvCxnSpPr/>
          <p:nvPr/>
        </p:nvCxnSpPr>
        <p:spPr bwMode="auto">
          <a:xfrm flipV="1">
            <a:off x="4139952" y="5442466"/>
            <a:ext cx="864098" cy="458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E211E8-FB52-9F53-41CA-815CCD54D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9095"/>
              </p:ext>
            </p:extLst>
          </p:nvPr>
        </p:nvGraphicFramePr>
        <p:xfrm>
          <a:off x="5052335" y="4823577"/>
          <a:ext cx="2111898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80169486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1993624415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233155471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59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F321-A3EF-E7EE-761B-0786C7EE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C481-3CE0-A536-A32D-A097F76B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o-RO" dirty="0"/>
              <a:t>Ce valori conține PE?</a:t>
            </a:r>
          </a:p>
          <a:p>
            <a:pPr lvl="1"/>
            <a:r>
              <a:rPr lang="ro-RO" dirty="0"/>
              <a:t>Principii</a:t>
            </a:r>
          </a:p>
          <a:p>
            <a:pPr lvl="2"/>
            <a:r>
              <a:rPr lang="ro-RO" dirty="0"/>
              <a:t>Embedding-urile trebuie sa </a:t>
            </a:r>
          </a:p>
          <a:p>
            <a:pPr marL="914400" lvl="2" indent="0">
              <a:buNone/>
            </a:pPr>
            <a:r>
              <a:rPr lang="ro-RO" dirty="0"/>
              <a:t>păstreze distanța originală între </a:t>
            </a:r>
          </a:p>
          <a:p>
            <a:pPr marL="914400" lvl="2" indent="0">
              <a:buNone/>
            </a:pPr>
            <a:r>
              <a:rPr lang="ro-RO" dirty="0"/>
              <a:t>cuvinte</a:t>
            </a:r>
          </a:p>
          <a:p>
            <a:pPr lvl="3"/>
            <a:r>
              <a:rPr lang="ro-RO" dirty="0"/>
              <a:t>dist(Emb(câine),Emb(pisică)) </a:t>
            </a:r>
            <a:r>
              <a:rPr lang="en-US" dirty="0"/>
              <a:t>&lt;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Emb</a:t>
            </a:r>
            <a:r>
              <a:rPr lang="en-US" dirty="0"/>
              <a:t>(c</a:t>
            </a:r>
            <a:r>
              <a:rPr lang="ro-RO" dirty="0"/>
              <a:t>âine),Emb(fereastră))</a:t>
            </a:r>
          </a:p>
          <a:p>
            <a:pPr lvl="3"/>
            <a:r>
              <a:rPr lang="ro-RO" dirty="0"/>
              <a:t>Dist(Emb(word</a:t>
            </a:r>
            <a:r>
              <a:rPr lang="ro-RO" baseline="-25000" dirty="0"/>
              <a:t>k</a:t>
            </a:r>
            <a:r>
              <a:rPr lang="ro-RO" dirty="0"/>
              <a:t>),Emb(word</a:t>
            </a:r>
            <a:r>
              <a:rPr lang="ro-RO" baseline="-25000" dirty="0"/>
              <a:t>k+1</a:t>
            </a:r>
            <a:r>
              <a:rPr lang="ro-RO" dirty="0"/>
              <a:t>))=Dist(Emb(word</a:t>
            </a:r>
            <a:r>
              <a:rPr lang="ro-RO" baseline="-25000" dirty="0"/>
              <a:t>p</a:t>
            </a:r>
            <a:r>
              <a:rPr lang="ro-RO" dirty="0"/>
              <a:t>),Emb(word</a:t>
            </a:r>
            <a:r>
              <a:rPr lang="ro-RO" baseline="-25000" dirty="0"/>
              <a:t>p+1</a:t>
            </a:r>
            <a:r>
              <a:rPr lang="ro-RO" dirty="0"/>
              <a:t>))</a:t>
            </a:r>
          </a:p>
          <a:p>
            <a:pPr lvl="2"/>
            <a:r>
              <a:rPr lang="ro-RO" dirty="0"/>
              <a:t>Ortogonalitate - Embedding-urile cuvintelor ne-conectate să fie perpendiculare</a:t>
            </a:r>
          </a:p>
          <a:p>
            <a:pPr lvl="3"/>
            <a:r>
              <a:rPr lang="ro-RO" dirty="0"/>
              <a:t>Emb(ușă) </a:t>
            </a:r>
            <a:r>
              <a:rPr lang="ro-RO" dirty="0">
                <a:sym typeface="Symbol" panose="05050102010706020507" pitchFamily="18" charset="2"/>
              </a:rPr>
              <a:t> Emb(pește)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Similaritate (ușă, pește) = 0</a:t>
            </a:r>
          </a:p>
          <a:p>
            <a:pPr lvl="2"/>
            <a:r>
              <a:rPr lang="ro-RO" dirty="0">
                <a:sym typeface="Symbol" panose="05050102010706020507" pitchFamily="18" charset="2"/>
              </a:rPr>
              <a:t>Embedding-uri independente de lungimea propoziției 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 putere de generalizare (train </a:t>
            </a:r>
            <a:r>
              <a:rPr lang="ro-RO" i="1" dirty="0">
                <a:sym typeface="Symbol" panose="05050102010706020507" pitchFamily="18" charset="2"/>
              </a:rPr>
              <a:t>vs</a:t>
            </a:r>
            <a:r>
              <a:rPr lang="ro-RO" dirty="0">
                <a:sym typeface="Symbol" panose="05050102010706020507" pitchFamily="18" charset="2"/>
              </a:rPr>
              <a:t>. test)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 </a:t>
            </a:r>
            <a:r>
              <a:rPr lang="ro-RO" i="1" dirty="0">
                <a:sym typeface="Symbol" panose="05050102010706020507" pitchFamily="18" charset="2"/>
              </a:rPr>
              <a:t>bounded</a:t>
            </a:r>
          </a:p>
          <a:p>
            <a:pPr lvl="1"/>
            <a:endParaRPr lang="ro-RO" dirty="0">
              <a:sym typeface="Symbol" panose="05050102010706020507" pitchFamily="18" charset="2"/>
            </a:endParaRPr>
          </a:p>
          <a:p>
            <a:pPr lvl="1"/>
            <a:r>
              <a:rPr lang="ro-RO" dirty="0">
                <a:sym typeface="Symbol" panose="05050102010706020507" pitchFamily="18" charset="2"/>
              </a:rPr>
              <a:t>Reprezentări / valori posibile </a:t>
            </a:r>
            <a:endParaRPr lang="ro-RO" dirty="0"/>
          </a:p>
          <a:p>
            <a:pPr lvl="2"/>
            <a:r>
              <a:rPr lang="ro-RO" dirty="0"/>
              <a:t>Poziția efectivă (1,2,3,4)</a:t>
            </a:r>
          </a:p>
          <a:p>
            <a:pPr lvl="2"/>
            <a:r>
              <a:rPr lang="ro-RO" dirty="0"/>
              <a:t>Poziția în reprezentare 1-hot encoding</a:t>
            </a:r>
          </a:p>
          <a:p>
            <a:pPr lvl="2"/>
            <a:r>
              <a:rPr lang="ro-RO" dirty="0"/>
              <a:t>Poziția în reprezentare binară</a:t>
            </a:r>
          </a:p>
          <a:p>
            <a:pPr lvl="2"/>
            <a:r>
              <a:rPr lang="ro-RO" dirty="0"/>
              <a:t>Poziția în reprezentare polară</a:t>
            </a:r>
          </a:p>
          <a:p>
            <a:pPr lvl="2"/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E47C-04AE-34CC-1B6A-C6A605E1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C3A86-6007-2981-F763-E3D9E7BA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55</a:t>
            </a:fld>
            <a:endParaRPr lang="en-GB" altLang="en-US"/>
          </a:p>
        </p:txBody>
      </p:sp>
      <p:graphicFrame>
        <p:nvGraphicFramePr>
          <p:cNvPr id="8" name="Content Placeholder 15">
            <a:extLst>
              <a:ext uri="{FF2B5EF4-FFF2-40B4-BE49-F238E27FC236}">
                <a16:creationId xmlns:a16="http://schemas.microsoft.com/office/drawing/2014/main" id="{BAE233FD-D999-1FBD-7613-BEFB94A3D7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647067"/>
              </p:ext>
            </p:extLst>
          </p:nvPr>
        </p:nvGraphicFramePr>
        <p:xfrm>
          <a:off x="7283000" y="435467"/>
          <a:ext cx="1666240" cy="15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188988"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188988"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9" name="Picture 4" descr="Door Clip Art Free PNG Image｜Illustoon">
            <a:extLst>
              <a:ext uri="{FF2B5EF4-FFF2-40B4-BE49-F238E27FC236}">
                <a16:creationId xmlns:a16="http://schemas.microsoft.com/office/drawing/2014/main" id="{8B71EC7C-4AAC-1848-7C9A-275926B2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40" y="199712"/>
            <a:ext cx="459869" cy="4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4C5261A5-02A2-BC4A-5298-CCD90148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795" y="1807903"/>
            <a:ext cx="344567" cy="2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013FA3F-3E34-28A4-00EC-5BDD9077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50" y="1367016"/>
            <a:ext cx="459869" cy="4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23EE60-4009-C2D1-6973-DED5021E40DC}"/>
              </a:ext>
            </a:extLst>
          </p:cNvPr>
          <p:cNvGrpSpPr/>
          <p:nvPr/>
        </p:nvGrpSpPr>
        <p:grpSpPr>
          <a:xfrm>
            <a:off x="6942086" y="1"/>
            <a:ext cx="2386540" cy="2288523"/>
            <a:chOff x="1069233" y="3201195"/>
            <a:chExt cx="3330624" cy="31853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36487A-AC1E-399A-F372-AE845F389293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12F1F7D-8464-6F2F-E2C3-B3D98F1A61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AC41BA7-A380-C033-42FE-D6691B94EA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28DEB0-2141-1FC4-7421-E5CDB9A9BC29}"/>
                </a:ext>
              </a:extLst>
            </p:cNvPr>
            <p:cNvSpPr txBox="1"/>
            <p:nvPr/>
          </p:nvSpPr>
          <p:spPr>
            <a:xfrm rot="16200000">
              <a:off x="78329" y="4450086"/>
              <a:ext cx="2368384" cy="3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6600"/>
                  </a:solidFill>
                </a:rPr>
                <a:t>Nivelul </a:t>
              </a:r>
              <a:r>
                <a:rPr lang="en-US" sz="1200" dirty="0" err="1">
                  <a:solidFill>
                    <a:srgbClr val="FF6600"/>
                  </a:solidFill>
                </a:rPr>
                <a:t>tehnologic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84093-09A4-E7EF-E069-0BB982596C94}"/>
                </a:ext>
              </a:extLst>
            </p:cNvPr>
            <p:cNvSpPr txBox="1"/>
            <p:nvPr/>
          </p:nvSpPr>
          <p:spPr>
            <a:xfrm>
              <a:off x="1719643" y="6000987"/>
              <a:ext cx="2680214" cy="385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rgbClr val="6060FF"/>
                  </a:solidFill>
                </a:rPr>
                <a:t>Caracterul</a:t>
              </a:r>
              <a:r>
                <a:rPr lang="en-US" sz="1200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18" name="Picture 17" descr="Frog Clipart Images – Browse 16,575 ...">
            <a:extLst>
              <a:ext uri="{FF2B5EF4-FFF2-40B4-BE49-F238E27FC236}">
                <a16:creationId xmlns:a16="http://schemas.microsoft.com/office/drawing/2014/main" id="{3BBC8F8A-244D-88D6-76C3-58ABBC06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795" y="921002"/>
            <a:ext cx="459869" cy="4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onkey Clipart Images - Free Download on Freepik">
            <a:extLst>
              <a:ext uri="{FF2B5EF4-FFF2-40B4-BE49-F238E27FC236}">
                <a16:creationId xmlns:a16="http://schemas.microsoft.com/office/drawing/2014/main" id="{AC25AEA1-BBA7-BE72-6DA9-AC1CA9E3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673" y="646014"/>
            <a:ext cx="291689" cy="2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48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Pozitia</a:t>
            </a:r>
            <a:r>
              <a:rPr lang="en-US" dirty="0"/>
              <a:t> in </a:t>
            </a:r>
            <a:r>
              <a:rPr lang="en-US" dirty="0" err="1"/>
              <a:t>propozitie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1</a:t>
            </a:r>
          </a:p>
          <a:p>
            <a:pPr lvl="1"/>
            <a:r>
              <a:rPr lang="ro-RO" dirty="0"/>
              <a:t>PE(cuv) = poziția cuvântului </a:t>
            </a:r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56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726710"/>
              </p:ext>
            </p:extLst>
          </p:nvPr>
        </p:nvGraphicFramePr>
        <p:xfrm>
          <a:off x="6708252" y="1375386"/>
          <a:ext cx="351983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970FA-59E4-35C2-D17F-600BE98BC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52127"/>
              </p:ext>
            </p:extLst>
          </p:nvPr>
        </p:nvGraphicFramePr>
        <p:xfrm>
          <a:off x="395537" y="2843251"/>
          <a:ext cx="3888430" cy="230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50">
                  <a:extLst>
                    <a:ext uri="{9D8B030D-6E8A-4147-A177-3AD203B41FA5}">
                      <a16:colId xmlns:a16="http://schemas.microsoft.com/office/drawing/2014/main" val="3404899074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154579624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107842470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61107591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862264751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902441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844087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2755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0198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08371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99759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2516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5">
            <a:extLst>
              <a:ext uri="{FF2B5EF4-FFF2-40B4-BE49-F238E27FC236}">
                <a16:creationId xmlns:a16="http://schemas.microsoft.com/office/drawing/2014/main" id="{E5C88713-534B-58F5-D0C8-DE9A4B210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242564"/>
              </p:ext>
            </p:extLst>
          </p:nvPr>
        </p:nvGraphicFramePr>
        <p:xfrm>
          <a:off x="5257832" y="335218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5556C-C1B0-57AF-70C7-B453D580B5FE}"/>
              </a:ext>
            </a:extLst>
          </p:cNvPr>
          <p:cNvGrpSpPr/>
          <p:nvPr/>
        </p:nvGrpSpPr>
        <p:grpSpPr>
          <a:xfrm>
            <a:off x="5257832" y="3001317"/>
            <a:ext cx="2575774" cy="2748085"/>
            <a:chOff x="1547663" y="3201195"/>
            <a:chExt cx="2575774" cy="27480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B2FBED-3D4B-4748-5119-4448D438E4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5949280"/>
              <a:ext cx="25757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52FBF0-EEEE-FE30-28CE-6873452D9EF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47663" y="3201195"/>
              <a:ext cx="1" cy="27480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6206A1-FF32-9355-3129-DDA55ECC72F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7832" y="4557204"/>
            <a:ext cx="1256996" cy="11760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6BC5F-597C-3CF5-6F7E-ADDF4FCE4A01}"/>
              </a:ext>
            </a:extLst>
          </p:cNvPr>
          <p:cNvCxnSpPr/>
          <p:nvPr/>
        </p:nvCxnSpPr>
        <p:spPr bwMode="auto">
          <a:xfrm flipV="1">
            <a:off x="5257832" y="5153201"/>
            <a:ext cx="610312" cy="580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1DB70D-6CD1-0339-B8AA-4B1E23F1B84D}"/>
              </a:ext>
            </a:extLst>
          </p:cNvPr>
          <p:cNvSpPr txBox="1"/>
          <p:nvPr/>
        </p:nvSpPr>
        <p:spPr>
          <a:xfrm>
            <a:off x="575719" y="5377377"/>
            <a:ext cx="44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sim(PE(</a:t>
            </a:r>
            <a:r>
              <a:rPr lang="en-US" b="1" dirty="0" err="1">
                <a:solidFill>
                  <a:srgbClr val="FF0000"/>
                </a:solidFill>
              </a:rPr>
              <a:t>wi</a:t>
            </a:r>
            <a:r>
              <a:rPr lang="en-US" b="1" dirty="0">
                <a:solidFill>
                  <a:srgbClr val="FF0000"/>
                </a:solidFill>
              </a:rPr>
              <a:t>), PE(</a:t>
            </a:r>
            <a:r>
              <a:rPr lang="en-US" b="1" dirty="0" err="1">
                <a:solidFill>
                  <a:srgbClr val="FF0000"/>
                </a:solidFill>
              </a:rPr>
              <a:t>wj</a:t>
            </a:r>
            <a:r>
              <a:rPr lang="en-US" b="1" dirty="0">
                <a:solidFill>
                  <a:srgbClr val="FF0000"/>
                </a:solidFill>
              </a:rPr>
              <a:t>))!=0</a:t>
            </a:r>
            <a:r>
              <a:rPr lang="ro-RO" b="1" dirty="0">
                <a:solidFill>
                  <a:srgbClr val="FF0000"/>
                </a:solidFill>
              </a:rPr>
              <a:t>, orice i,j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14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Pozitia</a:t>
            </a:r>
            <a:r>
              <a:rPr lang="en-US" dirty="0"/>
              <a:t> </a:t>
            </a:r>
            <a:r>
              <a:rPr lang="ro-RO" dirty="0"/>
              <a:t>normalizată </a:t>
            </a:r>
            <a:r>
              <a:rPr lang="en-US" dirty="0"/>
              <a:t>in </a:t>
            </a:r>
            <a:r>
              <a:rPr lang="en-US" dirty="0" err="1"/>
              <a:t>propozitie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1</a:t>
            </a:r>
          </a:p>
          <a:p>
            <a:pPr lvl="1"/>
            <a:r>
              <a:rPr lang="ro-RO" dirty="0"/>
              <a:t>PE(cuv) = poziția cuvântului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Problema: al k-lea cuvânt într-o propozției de N cuvinte are alt embedding decât al k-lea cuvânt într-o propoziție cu M cuvinte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57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50945"/>
              </p:ext>
            </p:extLst>
          </p:nvPr>
        </p:nvGraphicFramePr>
        <p:xfrm>
          <a:off x="6708253" y="1375386"/>
          <a:ext cx="456035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3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588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</a:t>
            </a:r>
            <a:r>
              <a:rPr lang="en-US" dirty="0" err="1"/>
              <a:t>reprezentarea</a:t>
            </a:r>
            <a:r>
              <a:rPr lang="en-US" dirty="0"/>
              <a:t> 1-hot a </a:t>
            </a:r>
            <a:r>
              <a:rPr lang="ro-RO" dirty="0"/>
              <a:t>poziți</a:t>
            </a:r>
            <a:r>
              <a:rPr lang="en-US" dirty="0" err="1"/>
              <a:t>ei</a:t>
            </a:r>
            <a:r>
              <a:rPr lang="ro-RO" dirty="0"/>
              <a:t> cuvântului </a:t>
            </a:r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58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6784"/>
              </p:ext>
            </p:extLst>
          </p:nvPr>
        </p:nvGraphicFramePr>
        <p:xfrm>
          <a:off x="7633295" y="566141"/>
          <a:ext cx="1249680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970FA-59E4-35C2-D17F-600BE98BC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14411"/>
              </p:ext>
            </p:extLst>
          </p:nvPr>
        </p:nvGraphicFramePr>
        <p:xfrm>
          <a:off x="395537" y="2924944"/>
          <a:ext cx="3888430" cy="224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50">
                  <a:extLst>
                    <a:ext uri="{9D8B030D-6E8A-4147-A177-3AD203B41FA5}">
                      <a16:colId xmlns:a16="http://schemas.microsoft.com/office/drawing/2014/main" val="3404899074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154579624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107842470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61107591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862264751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902441430"/>
                    </a:ext>
                  </a:extLst>
                </a:gridCol>
              </a:tblGrid>
              <a:tr h="289147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Dist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844087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2755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0198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08371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99759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2516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5">
            <a:extLst>
              <a:ext uri="{FF2B5EF4-FFF2-40B4-BE49-F238E27FC236}">
                <a16:creationId xmlns:a16="http://schemas.microsoft.com/office/drawing/2014/main" id="{E5C88713-534B-58F5-D0C8-DE9A4B210675}"/>
              </a:ext>
            </a:extLst>
          </p:cNvPr>
          <p:cNvGraphicFramePr>
            <a:graphicFrameLocks/>
          </p:cNvGraphicFramePr>
          <p:nvPr/>
        </p:nvGraphicFramePr>
        <p:xfrm>
          <a:off x="5257832" y="335218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5556C-C1B0-57AF-70C7-B453D580B5FE}"/>
              </a:ext>
            </a:extLst>
          </p:cNvPr>
          <p:cNvGrpSpPr/>
          <p:nvPr/>
        </p:nvGrpSpPr>
        <p:grpSpPr>
          <a:xfrm>
            <a:off x="5257832" y="3001317"/>
            <a:ext cx="2575774" cy="2748085"/>
            <a:chOff x="1547663" y="3201195"/>
            <a:chExt cx="2575774" cy="27480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B2FBED-3D4B-4748-5119-4448D438E4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5949280"/>
              <a:ext cx="25757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52FBF0-EEEE-FE30-28CE-6873452D9EF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47663" y="3201195"/>
              <a:ext cx="1" cy="27480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6206A1-FF32-9355-3129-DDA55ECC72F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9646" y="5729103"/>
            <a:ext cx="628498" cy="202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6BC5F-597C-3CF5-6F7E-ADDF4FCE4A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57831" y="5157192"/>
            <a:ext cx="8265" cy="5719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1DB70D-6CD1-0339-B8AA-4B1E23F1B84D}"/>
              </a:ext>
            </a:extLst>
          </p:cNvPr>
          <p:cNvSpPr txBox="1"/>
          <p:nvPr/>
        </p:nvSpPr>
        <p:spPr>
          <a:xfrm>
            <a:off x="395536" y="537321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sim(PE(</a:t>
            </a:r>
            <a:r>
              <a:rPr lang="en-US" dirty="0" err="1"/>
              <a:t>wi</a:t>
            </a:r>
            <a:r>
              <a:rPr lang="en-US" dirty="0"/>
              <a:t>), PE(</a:t>
            </a:r>
            <a:r>
              <a:rPr lang="en-US" dirty="0" err="1"/>
              <a:t>wj</a:t>
            </a:r>
            <a:r>
              <a:rPr lang="en-US" dirty="0"/>
              <a:t>))=0</a:t>
            </a:r>
            <a:r>
              <a:rPr lang="ro-RO" dirty="0"/>
              <a:t>, orice i,j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64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Binary</a:t>
            </a:r>
            <a:r>
              <a:rPr lang="en-US" dirty="0"/>
              <a:t>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</a:t>
            </a:r>
            <a:r>
              <a:rPr lang="en-US" dirty="0" err="1"/>
              <a:t>reprezentarea</a:t>
            </a:r>
            <a:r>
              <a:rPr lang="en-US" dirty="0"/>
              <a:t> </a:t>
            </a:r>
            <a:r>
              <a:rPr lang="ro-RO" dirty="0"/>
              <a:t>binară</a:t>
            </a:r>
            <a:r>
              <a:rPr lang="en-US" dirty="0"/>
              <a:t> a </a:t>
            </a:r>
            <a:r>
              <a:rPr lang="ro-RO" dirty="0"/>
              <a:t>poziți</a:t>
            </a:r>
            <a:r>
              <a:rPr lang="en-US" dirty="0" err="1"/>
              <a:t>ei</a:t>
            </a:r>
            <a:r>
              <a:rPr lang="ro-RO" dirty="0"/>
              <a:t> cuvântului </a:t>
            </a:r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59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/>
        </p:nvGraphicFramePr>
        <p:xfrm>
          <a:off x="7633295" y="566141"/>
          <a:ext cx="1249680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970FA-59E4-35C2-D17F-600BE98BC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15021"/>
              </p:ext>
            </p:extLst>
          </p:nvPr>
        </p:nvGraphicFramePr>
        <p:xfrm>
          <a:off x="395537" y="2924944"/>
          <a:ext cx="3888430" cy="224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50">
                  <a:extLst>
                    <a:ext uri="{9D8B030D-6E8A-4147-A177-3AD203B41FA5}">
                      <a16:colId xmlns:a16="http://schemas.microsoft.com/office/drawing/2014/main" val="3404899074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154579624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107842470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61107591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862264751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902441430"/>
                    </a:ext>
                  </a:extLst>
                </a:gridCol>
              </a:tblGrid>
              <a:tr h="289147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Dist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844087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2755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0198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08371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99759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2516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5">
            <a:extLst>
              <a:ext uri="{FF2B5EF4-FFF2-40B4-BE49-F238E27FC236}">
                <a16:creationId xmlns:a16="http://schemas.microsoft.com/office/drawing/2014/main" id="{E5C88713-534B-58F5-D0C8-DE9A4B210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436027"/>
              </p:ext>
            </p:extLst>
          </p:nvPr>
        </p:nvGraphicFramePr>
        <p:xfrm>
          <a:off x="6028674" y="335218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5556C-C1B0-57AF-70C7-B453D580B5FE}"/>
              </a:ext>
            </a:extLst>
          </p:cNvPr>
          <p:cNvGrpSpPr/>
          <p:nvPr/>
        </p:nvGrpSpPr>
        <p:grpSpPr>
          <a:xfrm>
            <a:off x="6028674" y="3001317"/>
            <a:ext cx="2575774" cy="2748085"/>
            <a:chOff x="1547663" y="3201195"/>
            <a:chExt cx="2575774" cy="27480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B2FBED-3D4B-4748-5119-4448D438E4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5949280"/>
              <a:ext cx="25757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52FBF0-EEEE-FE30-28CE-6873452D9EF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47663" y="3201195"/>
              <a:ext cx="1" cy="27480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6206A1-FF32-9355-3129-DDA55ECC72F0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0488" y="5729103"/>
            <a:ext cx="628498" cy="202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6BC5F-597C-3CF5-6F7E-ADDF4FCE4A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28673" y="5157192"/>
            <a:ext cx="8265" cy="5719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1DB70D-6CD1-0339-B8AA-4B1E23F1B84D}"/>
              </a:ext>
            </a:extLst>
          </p:cNvPr>
          <p:cNvSpPr txBox="1"/>
          <p:nvPr/>
        </p:nvSpPr>
        <p:spPr>
          <a:xfrm>
            <a:off x="395536" y="537321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e</a:t>
            </a:r>
            <a:r>
              <a:rPr lang="en-US" dirty="0" err="1"/>
              <a:t>xista</a:t>
            </a:r>
            <a:r>
              <a:rPr lang="en-US" dirty="0"/>
              <a:t> </a:t>
            </a:r>
            <a:r>
              <a:rPr lang="ro-RO" dirty="0"/>
              <a:t>i</a:t>
            </a:r>
            <a:r>
              <a:rPr lang="en-US" dirty="0"/>
              <a:t>, j a.</a:t>
            </a:r>
            <a:r>
              <a:rPr lang="ro-RO" dirty="0"/>
              <a:t>î</a:t>
            </a:r>
            <a:r>
              <a:rPr lang="en-US" dirty="0"/>
              <a:t>. sim(PE(</a:t>
            </a:r>
            <a:r>
              <a:rPr lang="en-US" dirty="0" err="1"/>
              <a:t>wi</a:t>
            </a:r>
            <a:r>
              <a:rPr lang="en-US" dirty="0"/>
              <a:t>), PE(</a:t>
            </a:r>
            <a:r>
              <a:rPr lang="en-US" dirty="0" err="1"/>
              <a:t>wj</a:t>
            </a:r>
            <a:r>
              <a:rPr lang="en-US" dirty="0"/>
              <a:t>))=0</a:t>
            </a:r>
          </a:p>
        </p:txBody>
      </p:sp>
    </p:spTree>
    <p:extLst>
      <p:ext uri="{BB962C8B-B14F-4D97-AF65-F5344CB8AC3E}">
        <p14:creationId xmlns:p14="http://schemas.microsoft.com/office/powerpoint/2010/main" val="159299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(context-free)</a:t>
            </a:r>
          </a:p>
          <a:p>
            <a:pPr lvl="1"/>
            <a:r>
              <a:rPr lang="en-US" dirty="0"/>
              <a:t>Word2vec (2013)</a:t>
            </a:r>
          </a:p>
          <a:p>
            <a:pPr lvl="1"/>
            <a:r>
              <a:rPr lang="en-US" dirty="0" err="1"/>
              <a:t>GLoVe</a:t>
            </a:r>
            <a:r>
              <a:rPr lang="en-US" dirty="0"/>
              <a:t> (2014)</a:t>
            </a:r>
          </a:p>
          <a:p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en-US" dirty="0"/>
              <a:t> (context-based)</a:t>
            </a:r>
          </a:p>
          <a:p>
            <a:pPr lvl="1"/>
            <a:r>
              <a:rPr lang="en-US" dirty="0" err="1"/>
              <a:t>ELMo</a:t>
            </a:r>
            <a:r>
              <a:rPr lang="en-US" dirty="0"/>
              <a:t>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DCEC6F-3871-6F97-543E-9D3AB47B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25" y="3000375"/>
            <a:ext cx="6031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valorile functiei sin pentru diferite argumente (frecvențe sau lungimi de undă)</a:t>
            </a:r>
          </a:p>
          <a:p>
            <a:pPr lvl="2"/>
            <a:r>
              <a:rPr lang="ro-RO" dirty="0"/>
              <a:t>E.g. Sin(2 </a:t>
            </a:r>
            <a:r>
              <a:rPr lang="ro-RO" dirty="0">
                <a:sym typeface="Symbol" panose="05050102010706020507" pitchFamily="18" charset="2"/>
              </a:rPr>
              <a:t> pos / </a:t>
            </a:r>
            <a:r>
              <a:rPr lang="ro-RO" baseline="-25000" dirty="0">
                <a:sym typeface="Symbol" panose="05050102010706020507" pitchFamily="18" charset="2"/>
              </a:rPr>
              <a:t>i</a:t>
            </a:r>
            <a:r>
              <a:rPr lang="ro-RO" dirty="0">
                <a:sym typeface="Symbol" panose="05050102010706020507" pitchFamily="18" charset="2"/>
              </a:rPr>
              <a:t>), i =0,1,2,..,d-1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816176"/>
              </p:ext>
            </p:extLst>
          </p:nvPr>
        </p:nvGraphicFramePr>
        <p:xfrm>
          <a:off x="1043608" y="3573016"/>
          <a:ext cx="7560522" cy="176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26">
                  <a:extLst>
                    <a:ext uri="{9D8B030D-6E8A-4147-A177-3AD203B41FA5}">
                      <a16:colId xmlns:a16="http://schemas.microsoft.com/office/drawing/2014/main" val="169838111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7096048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100" b="0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2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3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4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5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6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80378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E970F02-3119-ABA6-754A-524F2C8F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76" y="23738"/>
            <a:ext cx="3993124" cy="1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A4585-DDD6-94C6-569D-8B27D55F3DD6}"/>
              </a:ext>
            </a:extLst>
          </p:cNvPr>
          <p:cNvCxnSpPr/>
          <p:nvPr/>
        </p:nvCxnSpPr>
        <p:spPr bwMode="auto">
          <a:xfrm>
            <a:off x="6660232" y="244025"/>
            <a:ext cx="0" cy="124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30480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valorile functiei sin pentru diferite argumente (frecvențe sau lungimi de undă)</a:t>
            </a:r>
          </a:p>
          <a:p>
            <a:pPr lvl="2"/>
            <a:r>
              <a:rPr lang="ro-RO" dirty="0"/>
              <a:t>E.g. Sin(2 </a:t>
            </a:r>
            <a:r>
              <a:rPr lang="ro-RO" dirty="0">
                <a:sym typeface="Symbol" panose="05050102010706020507" pitchFamily="18" charset="2"/>
              </a:rPr>
              <a:t> pos / </a:t>
            </a:r>
            <a:r>
              <a:rPr lang="ro-RO" baseline="-25000" dirty="0">
                <a:sym typeface="Symbol" panose="05050102010706020507" pitchFamily="18" charset="2"/>
              </a:rPr>
              <a:t>i</a:t>
            </a:r>
            <a:r>
              <a:rPr lang="ro-RO" dirty="0">
                <a:sym typeface="Symbol" panose="05050102010706020507" pitchFamily="18" charset="2"/>
              </a:rPr>
              <a:t>), i =0,1,2,..,d-1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07452"/>
              </p:ext>
            </p:extLst>
          </p:nvPr>
        </p:nvGraphicFramePr>
        <p:xfrm>
          <a:off x="1043608" y="3573016"/>
          <a:ext cx="7560522" cy="176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26">
                  <a:extLst>
                    <a:ext uri="{9D8B030D-6E8A-4147-A177-3AD203B41FA5}">
                      <a16:colId xmlns:a16="http://schemas.microsoft.com/office/drawing/2014/main" val="169838111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7096048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100" b="0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2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3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4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5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6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80378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E970F02-3119-ABA6-754A-524F2C8F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76" y="23738"/>
            <a:ext cx="3993124" cy="1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A4585-DDD6-94C6-569D-8B27D55F3DD6}"/>
              </a:ext>
            </a:extLst>
          </p:cNvPr>
          <p:cNvCxnSpPr/>
          <p:nvPr/>
        </p:nvCxnSpPr>
        <p:spPr bwMode="auto">
          <a:xfrm>
            <a:off x="6660232" y="244025"/>
            <a:ext cx="0" cy="124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8FEA51-C3F2-B463-6E46-DBCC13D7C2DD}"/>
              </a:ext>
            </a:extLst>
          </p:cNvPr>
          <p:cNvSpPr txBox="1"/>
          <p:nvPr/>
        </p:nvSpPr>
        <p:spPr>
          <a:xfrm>
            <a:off x="1403350" y="5589240"/>
            <a:ext cx="482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sim(PE(word</a:t>
            </a:r>
            <a:r>
              <a:rPr lang="ro-RO" b="1" baseline="-25000" dirty="0">
                <a:solidFill>
                  <a:srgbClr val="FF0000"/>
                </a:solidFill>
              </a:rPr>
              <a:t>0</a:t>
            </a:r>
            <a:r>
              <a:rPr lang="ro-RO" b="1" dirty="0">
                <a:solidFill>
                  <a:srgbClr val="FF0000"/>
                </a:solidFill>
              </a:rPr>
              <a:t>),PE(word</a:t>
            </a:r>
            <a:r>
              <a:rPr lang="ro-RO" b="1" baseline="-25000" dirty="0">
                <a:solidFill>
                  <a:srgbClr val="FF0000"/>
                </a:solidFill>
              </a:rPr>
              <a:t>k</a:t>
            </a:r>
            <a:r>
              <a:rPr lang="ro-RO" b="1" dirty="0">
                <a:solidFill>
                  <a:srgbClr val="FF0000"/>
                </a:solidFill>
              </a:rPr>
              <a:t>))=0!!!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17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Sin&amp;cos-based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endParaRPr lang="ro-RO" dirty="0"/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perechi (sin, cos) pentru diferite argumente (frecvențe sau lungimi de undă)</a:t>
            </a:r>
          </a:p>
          <a:p>
            <a:pPr lvl="2"/>
            <a:r>
              <a:rPr lang="ro-RO" dirty="0"/>
              <a:t>E.g. (sin(</a:t>
            </a:r>
            <a:r>
              <a:rPr lang="ro-RO" dirty="0">
                <a:sym typeface="Symbol" panose="05050102010706020507" pitchFamily="18" charset="2"/>
              </a:rPr>
              <a:t>pos /10000</a:t>
            </a:r>
            <a:r>
              <a:rPr lang="ro-RO" baseline="30000" dirty="0">
                <a:sym typeface="Symbol" panose="05050102010706020507" pitchFamily="18" charset="2"/>
              </a:rPr>
              <a:t>2i/d</a:t>
            </a:r>
            <a:r>
              <a:rPr lang="ro-RO" dirty="0">
                <a:sym typeface="Symbol" panose="05050102010706020507" pitchFamily="18" charset="2"/>
              </a:rPr>
              <a:t>), cos</a:t>
            </a:r>
            <a:r>
              <a:rPr lang="ro-RO" dirty="0"/>
              <a:t>(</a:t>
            </a:r>
            <a:r>
              <a:rPr lang="ro-RO" dirty="0">
                <a:sym typeface="Symbol" panose="05050102010706020507" pitchFamily="18" charset="2"/>
              </a:rPr>
              <a:t>pos /10000</a:t>
            </a:r>
            <a:r>
              <a:rPr lang="ro-RO" baseline="30000" dirty="0">
                <a:sym typeface="Symbol" panose="05050102010706020507" pitchFamily="18" charset="2"/>
              </a:rPr>
              <a:t>2i/d</a:t>
            </a:r>
            <a:r>
              <a:rPr lang="ro-RO" dirty="0">
                <a:sym typeface="Symbol" panose="05050102010706020507" pitchFamily="18" charset="2"/>
              </a:rPr>
              <a:t>)), i =0,1,2,..,d-1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159523"/>
              </p:ext>
            </p:extLst>
          </p:nvPr>
        </p:nvGraphicFramePr>
        <p:xfrm>
          <a:off x="287906" y="4077072"/>
          <a:ext cx="8712650" cy="176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515">
                  <a:extLst>
                    <a:ext uri="{9D8B030D-6E8A-4147-A177-3AD203B41FA5}">
                      <a16:colId xmlns:a16="http://schemas.microsoft.com/office/drawing/2014/main" val="1698381113"/>
                    </a:ext>
                  </a:extLst>
                </a:gridCol>
                <a:gridCol w="414906">
                  <a:extLst>
                    <a:ext uri="{9D8B030D-6E8A-4147-A177-3AD203B41FA5}">
                      <a16:colId xmlns:a16="http://schemas.microsoft.com/office/drawing/2014/main" val="3070960480"/>
                    </a:ext>
                  </a:extLst>
                </a:gridCol>
                <a:gridCol w="95946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100" b="0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80378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A4585-DDD6-94C6-569D-8B27D55F3DD6}"/>
              </a:ext>
            </a:extLst>
          </p:cNvPr>
          <p:cNvCxnSpPr/>
          <p:nvPr/>
        </p:nvCxnSpPr>
        <p:spPr bwMode="auto">
          <a:xfrm>
            <a:off x="6660232" y="244025"/>
            <a:ext cx="0" cy="124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6E12FA9-3D2D-3EBE-EFAD-1E305C57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6505"/>
            <a:ext cx="2699791" cy="25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30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2ADF-81D8-55C3-5A7E-9F0C986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Sin&amp;cos-based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E3C3-310A-A59A-D5BB-E927FF3B1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9F346-9C24-35B6-144A-DA0B090B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C359D-EF56-FF4D-4629-F674C68A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FD4E8-13B0-557F-365C-428A8897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0888"/>
            <a:ext cx="6489315" cy="34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16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EB2C-2365-83E4-B06A-80BF1039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D340-9AD8-20A5-F31C-F5D4727F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https://arxiv.org/pdf/1706.03762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https://github.com/karpathy/nanoGPT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https://github.com/karpathy/ng-video-lecture</a:t>
            </a:r>
            <a:endParaRPr lang="en-US" dirty="0"/>
          </a:p>
          <a:p>
            <a:r>
              <a:rPr lang="en-US" dirty="0">
                <a:hlinkClick r:id="rId5"/>
              </a:rPr>
              <a:t>https://colab.research.google.com/drive/1JMLa53HDuA-i7ZBmqV7ZnA3c_fvtXnx-?usp=sharing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https://paperswithcode.com/paper/attention-is-all-you-need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https://www.youtube.com/watch?v=kCc8FmEb1nY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9AB65-1662-456D-E80F-5A212E82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4911A-1AB1-105E-08A3-FB1A6C04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22713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6F6DEE20-B69A-7B5F-D284-87B1CF00E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77813"/>
            <a:ext cx="8569325" cy="703262"/>
          </a:xfrm>
        </p:spPr>
        <p:txBody>
          <a:bodyPr/>
          <a:lstStyle/>
          <a:p>
            <a:r>
              <a:rPr lang="ro-RO" altLang="en-US"/>
              <a:t>Cursul următor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28D-7739-8D9D-6228-F67B6972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640763" cy="55435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endParaRPr lang="ro-RO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ro-RO" sz="2000" dirty="0">
                <a:solidFill>
                  <a:schemeClr val="bg1">
                    <a:lumMod val="75000"/>
                  </a:schemeClr>
                </a:solidFill>
              </a:rPr>
              <a:t>Scurtă introducere în Inteligenţa Artificială (IA)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en-US" sz="2000" dirty="0" err="1">
                <a:solidFill>
                  <a:srgbClr val="BFBFBF"/>
                </a:solidFill>
              </a:rPr>
              <a:t>Sisteme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dirty="0" err="1">
                <a:solidFill>
                  <a:srgbClr val="BFBFBF"/>
                </a:solidFill>
              </a:rPr>
              <a:t>inteligente</a:t>
            </a:r>
            <a:r>
              <a:rPr lang="en-US" sz="2000" dirty="0">
                <a:solidFill>
                  <a:srgbClr val="BFBFBF"/>
                </a:solidFill>
              </a:rPr>
              <a:t> </a:t>
            </a:r>
            <a:endParaRPr lang="ro-RO" sz="2000" dirty="0">
              <a:solidFill>
                <a:srgbClr val="BFBFB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b="1" dirty="0">
                <a:solidFill>
                  <a:srgbClr val="BFBFBF"/>
                </a:solidFill>
              </a:rPr>
              <a:t>Sisteme care învaţă singure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rgbClr val="BFBFBF"/>
                </a:solidFill>
              </a:rPr>
              <a:t>Arbori de decizie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rgbClr val="BFBFBF"/>
                </a:solidFill>
              </a:rPr>
              <a:t>Reţele neuronale artificiale</a:t>
            </a:r>
            <a:r>
              <a:rPr lang="en-US" sz="1050" dirty="0">
                <a:solidFill>
                  <a:srgbClr val="BFBFBF"/>
                </a:solidFill>
              </a:rPr>
              <a:t> - transformers</a:t>
            </a:r>
            <a:endParaRPr lang="ro-RO" sz="1050" dirty="0">
              <a:solidFill>
                <a:srgbClr val="BFBFB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Maşini cu suport vectorial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Algoritmi evolutivi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steme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bazate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reguli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Sisteme hibride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ro-RO" sz="2000" dirty="0"/>
              <a:t>Rezolvarea problemelor prin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/>
              <a:t>Definirea problemelor de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/>
              <a:t>Strategii de căutare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/>
              <a:t>Strategii de căutare </a:t>
            </a:r>
            <a:r>
              <a:rPr lang="en-US" sz="1200" dirty="0" err="1"/>
              <a:t>neinformate</a:t>
            </a:r>
            <a:endParaRPr lang="ro-RO" sz="1200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/>
              <a:t>Strategii de căutare </a:t>
            </a:r>
            <a:r>
              <a:rPr lang="en-US" sz="1200" dirty="0" err="1"/>
              <a:t>informate</a:t>
            </a:r>
            <a:endParaRPr lang="ro-RO" sz="1200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/>
              <a:t>Strategii de căutare </a:t>
            </a:r>
            <a:r>
              <a:rPr lang="en-US" sz="1200" dirty="0"/>
              <a:t>locale (Hill Climbing, Simulated Annealing, Tabu Search</a:t>
            </a:r>
            <a:r>
              <a:rPr lang="ro-RO" sz="1200" dirty="0"/>
              <a:t>, Algoritmi evolutivi, PSO, ACO</a:t>
            </a:r>
            <a:r>
              <a:rPr lang="en-US" sz="1200" dirty="0"/>
              <a:t>)</a:t>
            </a:r>
            <a:endParaRPr lang="ro-RO" sz="1200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adversială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2022117B-E7DD-9C67-75C2-8584798E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FF0498-BD28-42A6-BAC5-C9A45232AD0E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GB" altLang="en-US" sz="1000"/>
          </a:p>
        </p:txBody>
      </p:sp>
      <p:sp>
        <p:nvSpPr>
          <p:cNvPr id="25605" name="Footer Placeholder 5">
            <a:extLst>
              <a:ext uri="{FF2B5EF4-FFF2-40B4-BE49-F238E27FC236}">
                <a16:creationId xmlns:a16="http://schemas.microsoft.com/office/drawing/2014/main" id="{20150219-3D5C-F54A-87F9-97113734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1000"/>
              <a:t>Inteligenţă artificială - generative AI</a:t>
            </a:r>
            <a:endParaRPr lang="en-GB" altLang="en-US"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>
            <a:extLst>
              <a:ext uri="{FF2B5EF4-FFF2-40B4-BE49-F238E27FC236}">
                <a16:creationId xmlns:a16="http://schemas.microsoft.com/office/drawing/2014/main" id="{5479FD9F-191C-9475-3141-3FB6EF047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77813"/>
            <a:ext cx="8569325" cy="703262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F1AEAD0-92B1-9D76-8B96-10EB6EEEB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125538"/>
            <a:ext cx="8640763" cy="5543550"/>
          </a:xfrm>
        </p:spPr>
        <p:txBody>
          <a:bodyPr>
            <a:normAutofit/>
          </a:bodyPr>
          <a:lstStyle/>
          <a:p>
            <a:r>
              <a:rPr lang="ro-RO" altLang="en-US" dirty="0"/>
              <a:t>Informaţiile prezentate au fost colectate din diferite surse de pe internet, precum şi din cursurile de inteligenţă artificială ţinute în anii anteriori de către:</a:t>
            </a:r>
          </a:p>
          <a:p>
            <a:pPr lvl="1"/>
            <a:endParaRPr lang="ro-RO" altLang="en-US" dirty="0"/>
          </a:p>
          <a:p>
            <a:pPr lvl="1"/>
            <a:r>
              <a:rPr lang="ro-RO" altLang="en-US" sz="1800" dirty="0"/>
              <a:t>Conf. Dr. Mihai Oltean – </a:t>
            </a:r>
            <a:r>
              <a:rPr lang="ro-RO" altLang="en-US" sz="1800" dirty="0">
                <a:hlinkClick r:id="rId2"/>
              </a:rPr>
              <a:t>www.cs.ubbcluj.ro/</a:t>
            </a:r>
            <a:r>
              <a:rPr lang="en-GB" altLang="en-US" sz="1800" dirty="0">
                <a:hlinkClick r:id="rId2"/>
              </a:rPr>
              <a:t>~</a:t>
            </a:r>
            <a:r>
              <a:rPr lang="en-GB" altLang="en-US" sz="1800" dirty="0" err="1">
                <a:hlinkClick r:id="rId2"/>
              </a:rPr>
              <a:t>moltean</a:t>
            </a:r>
            <a:endParaRPr lang="en-GB" altLang="en-US" sz="1800" dirty="0"/>
          </a:p>
          <a:p>
            <a:pPr lvl="1"/>
            <a:endParaRPr lang="ro-RO" altLang="en-US" sz="1800" dirty="0"/>
          </a:p>
          <a:p>
            <a:pPr lvl="1"/>
            <a:r>
              <a:rPr lang="en-GB" altLang="en-US" sz="1800" dirty="0"/>
              <a:t>Lect. </a:t>
            </a:r>
            <a:r>
              <a:rPr lang="en-GB" altLang="en-US" sz="1800" dirty="0" err="1"/>
              <a:t>Dr.</a:t>
            </a:r>
            <a:r>
              <a:rPr lang="en-GB" altLang="en-US" sz="1800" dirty="0"/>
              <a:t> Crina Gro</a:t>
            </a:r>
            <a:r>
              <a:rPr lang="ro-RO" altLang="en-US" sz="1800" dirty="0"/>
              <a:t>şan - </a:t>
            </a:r>
            <a:r>
              <a:rPr lang="ro-RO" altLang="en-US" sz="1800" dirty="0">
                <a:hlinkClick r:id="rId3"/>
              </a:rPr>
              <a:t>www.cs.ubbcluj.ro/</a:t>
            </a:r>
            <a:r>
              <a:rPr lang="en-GB" altLang="en-US" sz="1800" dirty="0">
                <a:hlinkClick r:id="rId3"/>
              </a:rPr>
              <a:t>~</a:t>
            </a:r>
            <a:r>
              <a:rPr lang="ro-RO" altLang="en-US" sz="1800" dirty="0">
                <a:hlinkClick r:id="rId3"/>
              </a:rPr>
              <a:t>cgrosan</a:t>
            </a:r>
            <a:endParaRPr lang="ro-RO" altLang="en-US" sz="1800" dirty="0"/>
          </a:p>
          <a:p>
            <a:pPr lvl="1"/>
            <a:endParaRPr lang="ro-RO" altLang="en-US" sz="1800" dirty="0"/>
          </a:p>
          <a:p>
            <a:pPr lvl="1"/>
            <a:r>
              <a:rPr lang="ro-RO" altLang="en-US" sz="1800" dirty="0"/>
              <a:t>Prof. Dr. Horia F. Pop - </a:t>
            </a:r>
            <a:r>
              <a:rPr lang="ro-RO" altLang="en-US" sz="1800" dirty="0">
                <a:hlinkClick r:id="rId4"/>
              </a:rPr>
              <a:t>www.cs.ubbcluj.ro/</a:t>
            </a:r>
            <a:r>
              <a:rPr lang="en-GB" altLang="en-US" sz="1800" dirty="0">
                <a:hlinkClick r:id="rId4"/>
              </a:rPr>
              <a:t>~</a:t>
            </a:r>
            <a:r>
              <a:rPr lang="ro-RO" altLang="en-US" sz="1800" dirty="0">
                <a:hlinkClick r:id="rId4"/>
              </a:rPr>
              <a:t>hfpop</a:t>
            </a:r>
            <a:endParaRPr lang="en-US" altLang="en-US" sz="1800" dirty="0"/>
          </a:p>
          <a:p>
            <a:pPr lvl="1"/>
            <a:endParaRPr lang="en-US" altLang="en-US" sz="1800" dirty="0"/>
          </a:p>
          <a:p>
            <a:pPr lvl="1"/>
            <a:r>
              <a:rPr lang="en-US" altLang="en-US" sz="1800" dirty="0"/>
              <a:t>Prof. Dr. Radu Ionescu -  </a:t>
            </a:r>
            <a:r>
              <a:rPr lang="ro-RO" altLang="en-US" sz="1800" dirty="0">
                <a:hlinkClick r:id="rId5"/>
              </a:rPr>
              <a:t>https://raduionescu.herokuapp.com/</a:t>
            </a:r>
            <a:r>
              <a:rPr lang="en-US" altLang="en-US" sz="1800" dirty="0"/>
              <a:t> </a:t>
            </a:r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B143E303-C561-2DA2-34F7-22F7366B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3CF286-8F82-4944-82E7-A0F8EEB28DD3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GB" altLang="en-US" sz="1000"/>
          </a:p>
        </p:txBody>
      </p:sp>
      <p:sp>
        <p:nvSpPr>
          <p:cNvPr id="27653" name="Footer Placeholder 5">
            <a:extLst>
              <a:ext uri="{FF2B5EF4-FFF2-40B4-BE49-F238E27FC236}">
                <a16:creationId xmlns:a16="http://schemas.microsoft.com/office/drawing/2014/main" id="{D598DB61-6B0E-22A8-DE13-A507EDA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1000"/>
              <a:t>Inteligenţă artificială - generative AI</a:t>
            </a:r>
            <a:endParaRPr lang="en-GB" altLang="en-US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(context-free)</a:t>
            </a:r>
          </a:p>
          <a:p>
            <a:pPr lvl="1"/>
            <a:r>
              <a:rPr lang="en-US" dirty="0"/>
              <a:t>Word2vec (2013)</a:t>
            </a:r>
          </a:p>
          <a:p>
            <a:pPr lvl="1"/>
            <a:r>
              <a:rPr lang="en-US" dirty="0" err="1"/>
              <a:t>GLoVe</a:t>
            </a:r>
            <a:r>
              <a:rPr lang="en-US" dirty="0"/>
              <a:t> (2014)</a:t>
            </a:r>
          </a:p>
          <a:p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en-US" dirty="0"/>
              <a:t> (context-based)</a:t>
            </a:r>
          </a:p>
          <a:p>
            <a:pPr lvl="1"/>
            <a:r>
              <a:rPr lang="en-US" dirty="0" err="1"/>
              <a:t>ELMo</a:t>
            </a:r>
            <a:r>
              <a:rPr lang="en-US" dirty="0"/>
              <a:t> (2018)</a:t>
            </a:r>
          </a:p>
          <a:p>
            <a:pPr lvl="1"/>
            <a:r>
              <a:rPr lang="en-US" dirty="0"/>
              <a:t>BERT (2019)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pic>
        <p:nvPicPr>
          <p:cNvPr id="11" name="Picture 10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87977EC8-415E-B168-210A-F92296983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13" y="3948907"/>
            <a:ext cx="706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Encoder</a:t>
            </a:r>
          </a:p>
          <a:p>
            <a:pPr lvl="2"/>
            <a:r>
              <a:rPr lang="en-US" dirty="0" err="1"/>
              <a:t>Primeste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pPr lvl="2"/>
            <a:r>
              <a:rPr lang="en-US" dirty="0" err="1"/>
              <a:t>Construieste</a:t>
            </a:r>
            <a:r>
              <a:rPr lang="en-US" dirty="0"/>
              <a:t> </a:t>
            </a:r>
            <a:r>
              <a:rPr lang="en-US" dirty="0" err="1"/>
              <a:t>reprezentari</a:t>
            </a:r>
            <a:r>
              <a:rPr lang="en-US" dirty="0"/>
              <a:t> (features) ale </a:t>
            </a:r>
            <a:r>
              <a:rPr lang="en-US" dirty="0" err="1"/>
              <a:t>cuvintelor</a:t>
            </a:r>
            <a:endParaRPr lang="en-US" dirty="0"/>
          </a:p>
          <a:p>
            <a:pPr lvl="1"/>
            <a:r>
              <a:rPr lang="en-US" dirty="0"/>
              <a:t>Decoder</a:t>
            </a:r>
          </a:p>
          <a:p>
            <a:pPr lvl="2"/>
            <a:r>
              <a:rPr lang="en-US" dirty="0" err="1"/>
              <a:t>Primeste</a:t>
            </a:r>
            <a:r>
              <a:rPr lang="en-US" dirty="0"/>
              <a:t> </a:t>
            </a:r>
          </a:p>
          <a:p>
            <a:pPr lvl="3"/>
            <a:r>
              <a:rPr lang="en-US" dirty="0" err="1"/>
              <a:t>reprezentari</a:t>
            </a:r>
            <a:r>
              <a:rPr lang="en-US" dirty="0"/>
              <a:t> (features) ale </a:t>
            </a:r>
            <a:r>
              <a:rPr lang="en-US" dirty="0" err="1"/>
              <a:t>cuvintelor</a:t>
            </a:r>
            <a:endParaRPr lang="en-US" dirty="0"/>
          </a:p>
          <a:p>
            <a:pPr lvl="3"/>
            <a:r>
              <a:rPr lang="en-US" dirty="0"/>
              <a:t>Alte </a:t>
            </a:r>
            <a:r>
              <a:rPr lang="en-US" dirty="0" err="1"/>
              <a:t>inputuri</a:t>
            </a:r>
            <a:endParaRPr lang="en-US" dirty="0"/>
          </a:p>
          <a:p>
            <a:pPr lvl="2"/>
            <a:r>
              <a:rPr lang="en-US" dirty="0" err="1"/>
              <a:t>Genereaza</a:t>
            </a:r>
            <a:r>
              <a:rPr lang="en-US" dirty="0"/>
              <a:t> </a:t>
            </a:r>
            <a:r>
              <a:rPr lang="en-US" dirty="0" err="1"/>
              <a:t>secvente</a:t>
            </a:r>
            <a:r>
              <a:rPr lang="en-US" dirty="0"/>
              <a:t> de </a:t>
            </a:r>
            <a:r>
              <a:rPr lang="en-US" dirty="0" err="1"/>
              <a:t>cuvinte</a:t>
            </a:r>
            <a:r>
              <a:rPr lang="en-US" dirty="0"/>
              <a:t> (ca </a:t>
            </a:r>
            <a:r>
              <a:rPr lang="en-US" dirty="0" err="1"/>
              <a:t>probabilitati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52D5B-F598-D9B9-31EA-80DBF96F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706846"/>
            <a:ext cx="4448796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5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pe encoder</a:t>
            </a:r>
          </a:p>
          <a:p>
            <a:pPr lvl="2"/>
            <a:r>
              <a:rPr lang="en-US" dirty="0" err="1"/>
              <a:t>Clasificare</a:t>
            </a:r>
            <a:r>
              <a:rPr lang="en-US" dirty="0"/>
              <a:t> de </a:t>
            </a:r>
            <a:r>
              <a:rPr lang="en-US" dirty="0" err="1"/>
              <a:t>propozitii</a:t>
            </a:r>
            <a:endParaRPr lang="en-US" dirty="0"/>
          </a:p>
          <a:p>
            <a:pPr lvl="2"/>
            <a:r>
              <a:rPr lang="en-US" dirty="0" err="1"/>
              <a:t>Clasificare</a:t>
            </a:r>
            <a:r>
              <a:rPr lang="en-US" dirty="0"/>
              <a:t> de </a:t>
            </a:r>
            <a:r>
              <a:rPr lang="en-US" dirty="0" err="1"/>
              <a:t>sentimente</a:t>
            </a:r>
            <a:r>
              <a:rPr lang="en-US" dirty="0"/>
              <a:t>/</a:t>
            </a:r>
            <a:r>
              <a:rPr lang="en-US" dirty="0" err="1"/>
              <a:t>emotii</a:t>
            </a:r>
            <a:endParaRPr lang="en-US" dirty="0"/>
          </a:p>
          <a:p>
            <a:pPr lvl="2"/>
            <a:r>
              <a:rPr lang="en-US" dirty="0"/>
              <a:t>Ex. BERT</a:t>
            </a:r>
          </a:p>
          <a:p>
            <a:pPr lvl="1"/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pe decoder</a:t>
            </a:r>
          </a:p>
          <a:p>
            <a:pPr lvl="2"/>
            <a:r>
              <a:rPr lang="en-US" dirty="0" err="1"/>
              <a:t>Generare</a:t>
            </a:r>
            <a:r>
              <a:rPr lang="en-US" dirty="0"/>
              <a:t> de </a:t>
            </a:r>
            <a:r>
              <a:rPr lang="en-US" dirty="0" err="1"/>
              <a:t>texte</a:t>
            </a:r>
            <a:endParaRPr lang="en-US" dirty="0"/>
          </a:p>
          <a:p>
            <a:pPr lvl="2"/>
            <a:r>
              <a:rPr lang="en-US" dirty="0"/>
              <a:t>Ex. GPT</a:t>
            </a:r>
          </a:p>
          <a:p>
            <a:pPr lvl="1"/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pe encoder-decoder (</a:t>
            </a:r>
            <a:r>
              <a:rPr lang="en-US" dirty="0" err="1"/>
              <a:t>modele</a:t>
            </a:r>
            <a:r>
              <a:rPr lang="en-US" dirty="0"/>
              <a:t> seq-to-seq)</a:t>
            </a:r>
          </a:p>
          <a:p>
            <a:pPr lvl="2"/>
            <a:r>
              <a:rPr lang="en-US" dirty="0" err="1"/>
              <a:t>Generare</a:t>
            </a:r>
            <a:r>
              <a:rPr lang="en-US" dirty="0"/>
              <a:t> de </a:t>
            </a:r>
            <a:r>
              <a:rPr lang="en-US" dirty="0" err="1"/>
              <a:t>texte</a:t>
            </a:r>
            <a:r>
              <a:rPr lang="en-US" dirty="0"/>
              <a:t> care </a:t>
            </a:r>
            <a:r>
              <a:rPr lang="en-US" dirty="0" err="1"/>
              <a:t>necesita</a:t>
            </a:r>
            <a:r>
              <a:rPr lang="en-US" dirty="0"/>
              <a:t> un input (</a:t>
            </a:r>
            <a:r>
              <a:rPr lang="en-US" dirty="0" err="1"/>
              <a:t>rezumat</a:t>
            </a:r>
            <a:r>
              <a:rPr lang="en-US" dirty="0"/>
              <a:t> de text)</a:t>
            </a:r>
          </a:p>
          <a:p>
            <a:pPr lvl="2"/>
            <a:r>
              <a:rPr lang="en-US" dirty="0"/>
              <a:t>Ex. BART, T5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52D5B-F598-D9B9-31EA-80DBF96F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15888"/>
            <a:ext cx="1270488" cy="16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202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38148</TotalTime>
  <Words>6275</Words>
  <Application>Microsoft Office PowerPoint</Application>
  <PresentationFormat>On-screen Show (4:3)</PresentationFormat>
  <Paragraphs>1295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Garamond</vt:lpstr>
      <vt:lpstr>Symbol</vt:lpstr>
      <vt:lpstr>Times New Roman</vt:lpstr>
      <vt:lpstr>Verdana</vt:lpstr>
      <vt:lpstr>Wingdings</vt:lpstr>
      <vt:lpstr>Level</vt:lpstr>
      <vt:lpstr>INTELIGENŢĂ ARTIFICIALĂ</vt:lpstr>
      <vt:lpstr>Sumar</vt:lpstr>
      <vt:lpstr>Rețele neuronale artificiale</vt:lpstr>
      <vt:lpstr>Word embeddings</vt:lpstr>
      <vt:lpstr>Word embeddings</vt:lpstr>
      <vt:lpstr>Word embeddings</vt:lpstr>
      <vt:lpstr>Word embeddings</vt:lpstr>
      <vt:lpstr>Tranformers</vt:lpstr>
      <vt:lpstr>Tranformers</vt:lpstr>
      <vt:lpstr>Tranformers</vt:lpstr>
      <vt:lpstr>Tranformers</vt:lpstr>
      <vt:lpstr>Tranformers</vt:lpstr>
      <vt:lpstr>Tranformers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PowerPoint Presentation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Transformer</vt:lpstr>
      <vt:lpstr>Positional embedding</vt:lpstr>
      <vt:lpstr>Positional embedding</vt:lpstr>
      <vt:lpstr>Positional embedding</vt:lpstr>
      <vt:lpstr>Positional embedding</vt:lpstr>
      <vt:lpstr>Pozitia in propozitie</vt:lpstr>
      <vt:lpstr>Pozitia normalizată in propozitie</vt:lpstr>
      <vt:lpstr>1-hot encoding</vt:lpstr>
      <vt:lpstr>Binary encoding</vt:lpstr>
      <vt:lpstr>Sin-based encoding</vt:lpstr>
      <vt:lpstr>Sin-based encoding</vt:lpstr>
      <vt:lpstr>Sin&amp;cos-based encoding</vt:lpstr>
      <vt:lpstr>Sin&amp;cos-based encoding</vt:lpstr>
      <vt:lpstr>PowerPoint Presentation</vt:lpstr>
      <vt:lpstr>Cursul următor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Laura</dc:creator>
  <cp:lastModifiedBy>Laura Silvia Diosan</cp:lastModifiedBy>
  <cp:revision>1299</cp:revision>
  <dcterms:created xsi:type="dcterms:W3CDTF">2010-06-29T05:35:38Z</dcterms:created>
  <dcterms:modified xsi:type="dcterms:W3CDTF">2024-04-26T07:54:36Z</dcterms:modified>
</cp:coreProperties>
</file>